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1"/>
  </p:sldMasterIdLst>
  <p:notesMasterIdLst>
    <p:notesMasterId r:id="rId16"/>
  </p:notesMasterIdLst>
  <p:sldIdLst>
    <p:sldId id="270" r:id="rId2"/>
    <p:sldId id="256" r:id="rId3"/>
    <p:sldId id="257" r:id="rId4"/>
    <p:sldId id="258" r:id="rId5"/>
    <p:sldId id="259" r:id="rId6"/>
    <p:sldId id="260" r:id="rId7"/>
    <p:sldId id="267" r:id="rId8"/>
    <p:sldId id="271" r:id="rId9"/>
    <p:sldId id="261" r:id="rId10"/>
    <p:sldId id="262" r:id="rId11"/>
    <p:sldId id="263" r:id="rId12"/>
    <p:sldId id="268" r:id="rId13"/>
    <p:sldId id="264" r:id="rId14"/>
    <p:sldId id="265" r:id="rId15"/>
  </p:sldIdLst>
  <p:sldSz cx="14630400" cy="8229600"/>
  <p:notesSz cx="8229600" cy="14630400"/>
  <p:embeddedFontLst>
    <p:embeddedFont>
      <p:font typeface="Arimo" panose="020B0604020202020204" charset="0"/>
      <p:regular r:id="rId17"/>
    </p:embeddedFont>
    <p:embeddedFont>
      <p:font typeface="Outfit" panose="020B0604020202020204" charset="0"/>
      <p:regular r:id="rId18"/>
    </p:embeddedFont>
    <p:embeddedFont>
      <p:font typeface="Trebuchet MS" panose="020B0603020202020204" pitchFamily="34" charset="0"/>
      <p:regular r:id="rId19"/>
      <p:bold r:id="rId20"/>
      <p:italic r:id="rId21"/>
      <p:boldItalic r:id="rId22"/>
    </p:embeddedFont>
    <p:embeddedFont>
      <p:font typeface="Wingdings 3" panose="05040102010807070707" pitchFamily="18" charset="2"/>
      <p:regular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098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45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761490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632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12366121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963391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423005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7157949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236300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901826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8110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408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978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1937394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468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1090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733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6093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2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5881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596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4948967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769096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9/23/2024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08026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9/23/2024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982457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9/23/2024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71525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978603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85424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5586B75A-687E-405C-8A0B-8D00578BA2C3}" type="datetimeFigureOut">
              <a:rPr lang="en-US" smtClean="0"/>
              <a:pPr/>
              <a:t>9/23/2024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6839581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FB4BF8-CFDD-9356-46FA-3C1953CBE5EA}"/>
              </a:ext>
            </a:extLst>
          </p:cNvPr>
          <p:cNvSpPr txBox="1"/>
          <p:nvPr/>
        </p:nvSpPr>
        <p:spPr>
          <a:xfrm>
            <a:off x="2866490" y="1027416"/>
            <a:ext cx="7294652" cy="584775"/>
          </a:xfrm>
          <a:prstGeom prst="rect">
            <a:avLst/>
          </a:prstGeom>
          <a:noFill/>
        </p:spPr>
        <p:txBody>
          <a:bodyPr wrap="square" rtlCol="0">
            <a:spAutoFit/>
          </a:bodyPr>
          <a:lstStyle/>
          <a:p>
            <a:r>
              <a:rPr lang="en-IN" sz="3200" b="1" dirty="0">
                <a:solidFill>
                  <a:schemeClr val="tx1">
                    <a:lumMod val="95000"/>
                    <a:lumOff val="5000"/>
                  </a:schemeClr>
                </a:solidFill>
                <a:latin typeface="Times New Roman" panose="02020603050405020304" pitchFamily="18" charset="0"/>
                <a:cs typeface="Times New Roman" panose="02020603050405020304" pitchFamily="18" charset="0"/>
              </a:rPr>
              <a:t>CREATING A WEB BROWSER</a:t>
            </a:r>
          </a:p>
        </p:txBody>
      </p:sp>
      <p:sp>
        <p:nvSpPr>
          <p:cNvPr id="10" name="TextBox 9">
            <a:extLst>
              <a:ext uri="{FF2B5EF4-FFF2-40B4-BE49-F238E27FC236}">
                <a16:creationId xmlns:a16="http://schemas.microsoft.com/office/drawing/2014/main" id="{2CBB41D7-1EDA-6ECF-DBEF-E372AF1AEA9B}"/>
              </a:ext>
            </a:extLst>
          </p:cNvPr>
          <p:cNvSpPr txBox="1"/>
          <p:nvPr/>
        </p:nvSpPr>
        <p:spPr>
          <a:xfrm>
            <a:off x="4443571" y="2055581"/>
            <a:ext cx="4756935"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CAPSTONE PROJECT</a:t>
            </a:r>
          </a:p>
          <a:p>
            <a:r>
              <a:rPr lang="en-IN" sz="2000" dirty="0">
                <a:latin typeface="Times New Roman" panose="02020603050405020304" pitchFamily="18" charset="0"/>
                <a:cs typeface="Times New Roman" panose="02020603050405020304" pitchFamily="18" charset="0"/>
              </a:rPr>
              <a:t>    PRESENTED BY</a:t>
            </a:r>
          </a:p>
        </p:txBody>
      </p:sp>
      <p:sp>
        <p:nvSpPr>
          <p:cNvPr id="11" name="TextBox 10">
            <a:extLst>
              <a:ext uri="{FF2B5EF4-FFF2-40B4-BE49-F238E27FC236}">
                <a16:creationId xmlns:a16="http://schemas.microsoft.com/office/drawing/2014/main" id="{3554EC48-0CF8-7A50-11E0-192DAE216BB4}"/>
              </a:ext>
            </a:extLst>
          </p:cNvPr>
          <p:cNvSpPr txBox="1"/>
          <p:nvPr/>
        </p:nvSpPr>
        <p:spPr>
          <a:xfrm>
            <a:off x="4037743" y="3791634"/>
            <a:ext cx="5568593"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B. Vasanth </a:t>
            </a:r>
            <a:r>
              <a:rPr lang="en-IN" sz="2000" dirty="0" err="1">
                <a:latin typeface="Times New Roman" panose="02020603050405020304" pitchFamily="18" charset="0"/>
                <a:cs typeface="Times New Roman" panose="02020603050405020304" pitchFamily="18" charset="0"/>
              </a:rPr>
              <a:t>kumar</a:t>
            </a:r>
            <a:r>
              <a:rPr lang="en-IN" sz="2000" dirty="0">
                <a:latin typeface="Times New Roman" panose="02020603050405020304" pitchFamily="18" charset="0"/>
                <a:cs typeface="Times New Roman" panose="02020603050405020304" pitchFamily="18" charset="0"/>
              </a:rPr>
              <a:t>(192210399)</a:t>
            </a:r>
          </a:p>
          <a:p>
            <a:r>
              <a:rPr lang="en-IN" sz="2000" dirty="0">
                <a:latin typeface="Times New Roman" panose="02020603050405020304" pitchFamily="18" charset="0"/>
                <a:cs typeface="Times New Roman" panose="02020603050405020304" pitchFamily="18" charset="0"/>
              </a:rPr>
              <a:t>S. Ashwin Bharadwaj(192211683)</a:t>
            </a:r>
          </a:p>
        </p:txBody>
      </p:sp>
    </p:spTree>
    <p:extLst>
      <p:ext uri="{BB962C8B-B14F-4D97-AF65-F5344CB8AC3E}">
        <p14:creationId xmlns:p14="http://schemas.microsoft.com/office/powerpoint/2010/main" val="1782647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8186" y="875824"/>
            <a:ext cx="7687627" cy="1300401"/>
          </a:xfrm>
          <a:prstGeom prst="rect">
            <a:avLst/>
          </a:prstGeom>
          <a:noFill/>
          <a:ln/>
        </p:spPr>
        <p:txBody>
          <a:bodyPr wrap="square" lIns="0" tIns="0" rIns="0" bIns="0" rtlCol="0" anchor="t"/>
          <a:lstStyle/>
          <a:p>
            <a:pPr marL="0" indent="0">
              <a:lnSpc>
                <a:spcPts val="5100"/>
              </a:lnSpc>
              <a:buNone/>
            </a:pPr>
            <a:r>
              <a:rPr lang="en-US" sz="4050" b="1" dirty="0">
                <a:solidFill>
                  <a:srgbClr val="231971"/>
                </a:solidFill>
                <a:latin typeface="Outfit" pitchFamily="34" charset="0"/>
                <a:ea typeface="Outfit" pitchFamily="34" charset="-122"/>
                <a:cs typeface="Outfit" pitchFamily="34" charset="-120"/>
              </a:rPr>
              <a:t>Integrating with a Search Engine</a:t>
            </a:r>
            <a:endParaRPr lang="en-US" sz="4050" dirty="0"/>
          </a:p>
        </p:txBody>
      </p:sp>
      <p:sp>
        <p:nvSpPr>
          <p:cNvPr id="4" name="Text 1"/>
          <p:cNvSpPr/>
          <p:nvPr/>
        </p:nvSpPr>
        <p:spPr>
          <a:xfrm>
            <a:off x="728186" y="2696289"/>
            <a:ext cx="1541264" cy="650081"/>
          </a:xfrm>
          <a:prstGeom prst="rect">
            <a:avLst/>
          </a:prstGeom>
          <a:noFill/>
          <a:ln/>
        </p:spPr>
        <p:txBody>
          <a:bodyPr wrap="square" lIns="0" tIns="0" rIns="0" bIns="0" rtlCol="0" anchor="t"/>
          <a:lstStyle/>
          <a:p>
            <a:pPr marL="0" indent="0">
              <a:lnSpc>
                <a:spcPts val="2550"/>
              </a:lnSpc>
              <a:buNone/>
            </a:pPr>
            <a:r>
              <a:rPr lang="en-US" sz="2000" b="1" dirty="0">
                <a:solidFill>
                  <a:srgbClr val="231971"/>
                </a:solidFill>
                <a:latin typeface="Outfit" pitchFamily="34" charset="0"/>
                <a:ea typeface="Outfit" pitchFamily="34" charset="-122"/>
                <a:cs typeface="Outfit" pitchFamily="34" charset="-120"/>
              </a:rPr>
              <a:t>Search Engine</a:t>
            </a:r>
            <a:endParaRPr lang="en-US" sz="2000" dirty="0"/>
          </a:p>
        </p:txBody>
      </p:sp>
      <p:sp>
        <p:nvSpPr>
          <p:cNvPr id="5" name="Text 2"/>
          <p:cNvSpPr/>
          <p:nvPr/>
        </p:nvSpPr>
        <p:spPr>
          <a:xfrm>
            <a:off x="728186" y="3554373"/>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Google</a:t>
            </a:r>
            <a:endParaRPr lang="en-US" sz="1600" dirty="0"/>
          </a:p>
        </p:txBody>
      </p:sp>
      <p:sp>
        <p:nvSpPr>
          <p:cNvPr id="6" name="Text 3"/>
          <p:cNvSpPr/>
          <p:nvPr/>
        </p:nvSpPr>
        <p:spPr>
          <a:xfrm>
            <a:off x="728186" y="4074438"/>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Bing</a:t>
            </a:r>
            <a:endParaRPr lang="en-US" sz="1600" dirty="0"/>
          </a:p>
        </p:txBody>
      </p:sp>
      <p:sp>
        <p:nvSpPr>
          <p:cNvPr id="7" name="Text 4"/>
          <p:cNvSpPr/>
          <p:nvPr/>
        </p:nvSpPr>
        <p:spPr>
          <a:xfrm>
            <a:off x="728186" y="4594503"/>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DuckDuckGo</a:t>
            </a:r>
            <a:endParaRPr lang="en-US" sz="1600" dirty="0"/>
          </a:p>
        </p:txBody>
      </p:sp>
      <p:sp>
        <p:nvSpPr>
          <p:cNvPr id="8" name="Text 5"/>
          <p:cNvSpPr/>
          <p:nvPr/>
        </p:nvSpPr>
        <p:spPr>
          <a:xfrm>
            <a:off x="2784515" y="2696289"/>
            <a:ext cx="1541264" cy="325041"/>
          </a:xfrm>
          <a:prstGeom prst="rect">
            <a:avLst/>
          </a:prstGeom>
          <a:noFill/>
          <a:ln/>
        </p:spPr>
        <p:txBody>
          <a:bodyPr wrap="none" lIns="0" tIns="0" rIns="0" bIns="0" rtlCol="0" anchor="t"/>
          <a:lstStyle/>
          <a:p>
            <a:pPr marL="0" indent="0">
              <a:lnSpc>
                <a:spcPts val="2550"/>
              </a:lnSpc>
              <a:buNone/>
            </a:pPr>
            <a:r>
              <a:rPr lang="en-US" sz="2000" b="1" dirty="0">
                <a:solidFill>
                  <a:srgbClr val="231971"/>
                </a:solidFill>
                <a:latin typeface="Outfit" pitchFamily="34" charset="0"/>
                <a:ea typeface="Outfit" pitchFamily="34" charset="-122"/>
                <a:cs typeface="Outfit" pitchFamily="34" charset="-120"/>
              </a:rPr>
              <a:t>API</a:t>
            </a:r>
            <a:endParaRPr lang="en-US" sz="2000" dirty="0"/>
          </a:p>
        </p:txBody>
      </p:sp>
      <p:sp>
        <p:nvSpPr>
          <p:cNvPr id="9" name="Text 6"/>
          <p:cNvSpPr/>
          <p:nvPr/>
        </p:nvSpPr>
        <p:spPr>
          <a:xfrm>
            <a:off x="2784515" y="3229332"/>
            <a:ext cx="1541264" cy="998696"/>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Google Custom Search Engine API</a:t>
            </a:r>
            <a:endParaRPr lang="en-US" sz="1600" dirty="0"/>
          </a:p>
        </p:txBody>
      </p:sp>
      <p:sp>
        <p:nvSpPr>
          <p:cNvPr id="10" name="Text 7"/>
          <p:cNvSpPr/>
          <p:nvPr/>
        </p:nvSpPr>
        <p:spPr>
          <a:xfrm>
            <a:off x="2784515" y="4415195"/>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Bing Search API</a:t>
            </a:r>
            <a:endParaRPr lang="en-US" sz="1600" dirty="0"/>
          </a:p>
        </p:txBody>
      </p:sp>
      <p:sp>
        <p:nvSpPr>
          <p:cNvPr id="11" name="Text 8"/>
          <p:cNvSpPr/>
          <p:nvPr/>
        </p:nvSpPr>
        <p:spPr>
          <a:xfrm>
            <a:off x="2784515" y="4935260"/>
            <a:ext cx="1541264" cy="998696"/>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DuckDuckGo Instant Answer API</a:t>
            </a:r>
            <a:endParaRPr lang="en-US" sz="1600" dirty="0"/>
          </a:p>
        </p:txBody>
      </p:sp>
      <p:sp>
        <p:nvSpPr>
          <p:cNvPr id="12" name="Text 9"/>
          <p:cNvSpPr/>
          <p:nvPr/>
        </p:nvSpPr>
        <p:spPr>
          <a:xfrm>
            <a:off x="4840843" y="2696289"/>
            <a:ext cx="1541264" cy="325041"/>
          </a:xfrm>
          <a:prstGeom prst="rect">
            <a:avLst/>
          </a:prstGeom>
          <a:noFill/>
          <a:ln/>
        </p:spPr>
        <p:txBody>
          <a:bodyPr wrap="none" lIns="0" tIns="0" rIns="0" bIns="0" rtlCol="0" anchor="t"/>
          <a:lstStyle/>
          <a:p>
            <a:pPr marL="0" indent="0">
              <a:lnSpc>
                <a:spcPts val="2550"/>
              </a:lnSpc>
              <a:buNone/>
            </a:pPr>
            <a:r>
              <a:rPr lang="en-US" sz="2000" b="1" dirty="0">
                <a:solidFill>
                  <a:srgbClr val="231971"/>
                </a:solidFill>
                <a:latin typeface="Outfit" pitchFamily="34" charset="0"/>
                <a:ea typeface="Outfit" pitchFamily="34" charset="-122"/>
                <a:cs typeface="Outfit" pitchFamily="34" charset="-120"/>
              </a:rPr>
              <a:t>Protocol</a:t>
            </a:r>
            <a:endParaRPr lang="en-US" sz="2000" dirty="0"/>
          </a:p>
        </p:txBody>
      </p:sp>
      <p:sp>
        <p:nvSpPr>
          <p:cNvPr id="13" name="Text 10"/>
          <p:cNvSpPr/>
          <p:nvPr/>
        </p:nvSpPr>
        <p:spPr>
          <a:xfrm>
            <a:off x="4840843" y="3229332"/>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RESTful API</a:t>
            </a:r>
            <a:endParaRPr lang="en-US" sz="1600" dirty="0"/>
          </a:p>
        </p:txBody>
      </p:sp>
      <p:sp>
        <p:nvSpPr>
          <p:cNvPr id="14" name="Text 11"/>
          <p:cNvSpPr/>
          <p:nvPr/>
        </p:nvSpPr>
        <p:spPr>
          <a:xfrm>
            <a:off x="4840843" y="3749397"/>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RESTful API</a:t>
            </a:r>
            <a:endParaRPr lang="en-US" sz="1600" dirty="0"/>
          </a:p>
        </p:txBody>
      </p:sp>
      <p:sp>
        <p:nvSpPr>
          <p:cNvPr id="15" name="Text 12"/>
          <p:cNvSpPr/>
          <p:nvPr/>
        </p:nvSpPr>
        <p:spPr>
          <a:xfrm>
            <a:off x="4840843" y="4269462"/>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RESTful API</a:t>
            </a:r>
            <a:endParaRPr lang="en-US" sz="1600" dirty="0"/>
          </a:p>
        </p:txBody>
      </p:sp>
      <p:sp>
        <p:nvSpPr>
          <p:cNvPr id="16" name="Text 13"/>
          <p:cNvSpPr/>
          <p:nvPr/>
        </p:nvSpPr>
        <p:spPr>
          <a:xfrm>
            <a:off x="6897172" y="2696289"/>
            <a:ext cx="1541264" cy="650081"/>
          </a:xfrm>
          <a:prstGeom prst="rect">
            <a:avLst/>
          </a:prstGeom>
          <a:noFill/>
          <a:ln/>
        </p:spPr>
        <p:txBody>
          <a:bodyPr wrap="square" lIns="0" tIns="0" rIns="0" bIns="0" rtlCol="0" anchor="t"/>
          <a:lstStyle/>
          <a:p>
            <a:pPr marL="0" indent="0">
              <a:lnSpc>
                <a:spcPts val="2550"/>
              </a:lnSpc>
              <a:buNone/>
            </a:pPr>
            <a:r>
              <a:rPr lang="en-US" sz="2000" b="1" dirty="0">
                <a:solidFill>
                  <a:srgbClr val="231971"/>
                </a:solidFill>
                <a:latin typeface="Outfit" pitchFamily="34" charset="0"/>
                <a:ea typeface="Outfit" pitchFamily="34" charset="-122"/>
                <a:cs typeface="Outfit" pitchFamily="34" charset="-120"/>
              </a:rPr>
              <a:t>Data Format</a:t>
            </a:r>
            <a:endParaRPr lang="en-US" sz="2000" dirty="0"/>
          </a:p>
        </p:txBody>
      </p:sp>
      <p:sp>
        <p:nvSpPr>
          <p:cNvPr id="17" name="Text 14"/>
          <p:cNvSpPr/>
          <p:nvPr/>
        </p:nvSpPr>
        <p:spPr>
          <a:xfrm>
            <a:off x="6897172" y="3554373"/>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JSON</a:t>
            </a:r>
            <a:endParaRPr lang="en-US" sz="1600" dirty="0"/>
          </a:p>
        </p:txBody>
      </p:sp>
      <p:sp>
        <p:nvSpPr>
          <p:cNvPr id="18" name="Text 15"/>
          <p:cNvSpPr/>
          <p:nvPr/>
        </p:nvSpPr>
        <p:spPr>
          <a:xfrm>
            <a:off x="6897172" y="4074438"/>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JSON</a:t>
            </a:r>
            <a:endParaRPr lang="en-US" sz="1600" dirty="0"/>
          </a:p>
        </p:txBody>
      </p:sp>
      <p:sp>
        <p:nvSpPr>
          <p:cNvPr id="19" name="Text 16"/>
          <p:cNvSpPr/>
          <p:nvPr/>
        </p:nvSpPr>
        <p:spPr>
          <a:xfrm>
            <a:off x="6897172" y="4594503"/>
            <a:ext cx="1541264" cy="332899"/>
          </a:xfrm>
          <a:prstGeom prst="rect">
            <a:avLst/>
          </a:prstGeom>
          <a:noFill/>
          <a:ln/>
        </p:spPr>
        <p:txBody>
          <a:bodyPr wrap="non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JSON</a:t>
            </a:r>
            <a:endParaRPr lang="en-US" sz="1600" dirty="0"/>
          </a:p>
        </p:txBody>
      </p:sp>
      <p:sp>
        <p:nvSpPr>
          <p:cNvPr id="20" name="Text 17"/>
          <p:cNvSpPr/>
          <p:nvPr/>
        </p:nvSpPr>
        <p:spPr>
          <a:xfrm>
            <a:off x="728186" y="6355080"/>
            <a:ext cx="7687627" cy="998696"/>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The integration process involves sending a search query to the chosen search engine's API. The API returns the results in JSON format. These results can be parsed and displayed within the browser's search results page.</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651" y="530900"/>
            <a:ext cx="6974681" cy="601980"/>
          </a:xfrm>
          <a:prstGeom prst="rect">
            <a:avLst/>
          </a:prstGeom>
          <a:noFill/>
          <a:ln/>
        </p:spPr>
        <p:txBody>
          <a:bodyPr wrap="none" lIns="0" tIns="0" rIns="0" bIns="0" rtlCol="0" anchor="t"/>
          <a:lstStyle/>
          <a:p>
            <a:pPr marL="0" indent="0">
              <a:lnSpc>
                <a:spcPts val="4700"/>
              </a:lnSpc>
              <a:buNone/>
            </a:pPr>
            <a:r>
              <a:rPr lang="en-US" sz="3750" b="1" dirty="0">
                <a:solidFill>
                  <a:srgbClr val="231971"/>
                </a:solidFill>
                <a:latin typeface="Outfit" pitchFamily="34" charset="0"/>
                <a:ea typeface="Outfit" pitchFamily="34" charset="-122"/>
                <a:cs typeface="Outfit" pitchFamily="34" charset="-120"/>
              </a:rPr>
              <a:t>Networking and Data Retrieval</a:t>
            </a:r>
            <a:endParaRPr lang="en-US" sz="3750" dirty="0"/>
          </a:p>
        </p:txBody>
      </p:sp>
      <p:pic>
        <p:nvPicPr>
          <p:cNvPr id="4" name="Image 1" descr="preencoded.png"/>
          <p:cNvPicPr>
            <a:picLocks noChangeAspect="1"/>
          </p:cNvPicPr>
          <p:nvPr/>
        </p:nvPicPr>
        <p:blipFill>
          <a:blip r:embed="rId4"/>
          <a:stretch>
            <a:fillRect/>
          </a:stretch>
        </p:blipFill>
        <p:spPr>
          <a:xfrm>
            <a:off x="6160651" y="1421844"/>
            <a:ext cx="481608" cy="481608"/>
          </a:xfrm>
          <a:prstGeom prst="rect">
            <a:avLst/>
          </a:prstGeom>
        </p:spPr>
      </p:pic>
      <p:sp>
        <p:nvSpPr>
          <p:cNvPr id="5" name="Text 1"/>
          <p:cNvSpPr/>
          <p:nvPr/>
        </p:nvSpPr>
        <p:spPr>
          <a:xfrm>
            <a:off x="6160651" y="2096095"/>
            <a:ext cx="2408277" cy="300990"/>
          </a:xfrm>
          <a:prstGeom prst="rect">
            <a:avLst/>
          </a:prstGeom>
          <a:noFill/>
          <a:ln/>
        </p:spPr>
        <p:txBody>
          <a:bodyPr wrap="none" lIns="0" tIns="0" rIns="0" bIns="0" rtlCol="0" anchor="t"/>
          <a:lstStyle/>
          <a:p>
            <a:pPr marL="0" indent="0" algn="l">
              <a:lnSpc>
                <a:spcPts val="2350"/>
              </a:lnSpc>
              <a:buNone/>
            </a:pPr>
            <a:r>
              <a:rPr lang="en-US" sz="1850" b="1" dirty="0">
                <a:solidFill>
                  <a:srgbClr val="2A2742"/>
                </a:solidFill>
                <a:latin typeface="Outfit" pitchFamily="34" charset="0"/>
                <a:ea typeface="Outfit" pitchFamily="34" charset="-122"/>
                <a:cs typeface="Outfit" pitchFamily="34" charset="-120"/>
              </a:rPr>
              <a:t>HTTP Protocol</a:t>
            </a:r>
            <a:endParaRPr lang="en-US" sz="1850" dirty="0"/>
          </a:p>
        </p:txBody>
      </p:sp>
      <p:sp>
        <p:nvSpPr>
          <p:cNvPr id="6" name="Text 2"/>
          <p:cNvSpPr/>
          <p:nvPr/>
        </p:nvSpPr>
        <p:spPr>
          <a:xfrm>
            <a:off x="6160651" y="2512576"/>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The browser uses the HTTP protocol to communicate with web servers, requesting and retrieving web pages, images, and other resources.</a:t>
            </a:r>
            <a:endParaRPr lang="en-US" sz="1500" dirty="0"/>
          </a:p>
        </p:txBody>
      </p:sp>
      <p:pic>
        <p:nvPicPr>
          <p:cNvPr id="7" name="Image 2" descr="preencoded.png"/>
          <p:cNvPicPr>
            <a:picLocks noChangeAspect="1"/>
          </p:cNvPicPr>
          <p:nvPr/>
        </p:nvPicPr>
        <p:blipFill>
          <a:blip r:embed="rId5"/>
          <a:stretch>
            <a:fillRect/>
          </a:stretch>
        </p:blipFill>
        <p:spPr>
          <a:xfrm>
            <a:off x="6160651" y="3706773"/>
            <a:ext cx="481608" cy="481608"/>
          </a:xfrm>
          <a:prstGeom prst="rect">
            <a:avLst/>
          </a:prstGeom>
        </p:spPr>
      </p:pic>
      <p:sp>
        <p:nvSpPr>
          <p:cNvPr id="8" name="Text 3"/>
          <p:cNvSpPr/>
          <p:nvPr/>
        </p:nvSpPr>
        <p:spPr>
          <a:xfrm>
            <a:off x="6160651" y="4381024"/>
            <a:ext cx="2408277" cy="300990"/>
          </a:xfrm>
          <a:prstGeom prst="rect">
            <a:avLst/>
          </a:prstGeom>
          <a:noFill/>
          <a:ln/>
        </p:spPr>
        <p:txBody>
          <a:bodyPr wrap="none" lIns="0" tIns="0" rIns="0" bIns="0" rtlCol="0" anchor="t"/>
          <a:lstStyle/>
          <a:p>
            <a:pPr marL="0" indent="0" algn="l">
              <a:lnSpc>
                <a:spcPts val="2350"/>
              </a:lnSpc>
              <a:buNone/>
            </a:pPr>
            <a:r>
              <a:rPr lang="en-US" sz="1850" b="1" dirty="0">
                <a:solidFill>
                  <a:srgbClr val="2A2742"/>
                </a:solidFill>
                <a:latin typeface="Outfit" pitchFamily="34" charset="0"/>
                <a:ea typeface="Outfit" pitchFamily="34" charset="-122"/>
                <a:cs typeface="Outfit" pitchFamily="34" charset="-120"/>
              </a:rPr>
              <a:t>Sockets</a:t>
            </a:r>
            <a:endParaRPr lang="en-US" sz="1850" dirty="0"/>
          </a:p>
        </p:txBody>
      </p:sp>
      <p:sp>
        <p:nvSpPr>
          <p:cNvPr id="9" name="Text 4"/>
          <p:cNvSpPr/>
          <p:nvPr/>
        </p:nvSpPr>
        <p:spPr>
          <a:xfrm>
            <a:off x="6160651" y="4797504"/>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The browser uses sockets to establish connections with web servers and send and receive data over the internet.</a:t>
            </a:r>
            <a:endParaRPr lang="en-US" sz="1500" dirty="0"/>
          </a:p>
        </p:txBody>
      </p:sp>
      <p:pic>
        <p:nvPicPr>
          <p:cNvPr id="10" name="Image 3" descr="preencoded.png"/>
          <p:cNvPicPr>
            <a:picLocks noChangeAspect="1"/>
          </p:cNvPicPr>
          <p:nvPr/>
        </p:nvPicPr>
        <p:blipFill>
          <a:blip r:embed="rId6"/>
          <a:stretch>
            <a:fillRect/>
          </a:stretch>
        </p:blipFill>
        <p:spPr>
          <a:xfrm>
            <a:off x="6160651" y="5991701"/>
            <a:ext cx="481608" cy="481608"/>
          </a:xfrm>
          <a:prstGeom prst="rect">
            <a:avLst/>
          </a:prstGeom>
        </p:spPr>
      </p:pic>
      <p:sp>
        <p:nvSpPr>
          <p:cNvPr id="11" name="Text 5"/>
          <p:cNvSpPr/>
          <p:nvPr/>
        </p:nvSpPr>
        <p:spPr>
          <a:xfrm>
            <a:off x="6160651" y="6665952"/>
            <a:ext cx="2408277" cy="300990"/>
          </a:xfrm>
          <a:prstGeom prst="rect">
            <a:avLst/>
          </a:prstGeom>
          <a:noFill/>
          <a:ln/>
        </p:spPr>
        <p:txBody>
          <a:bodyPr wrap="none" lIns="0" tIns="0" rIns="0" bIns="0" rtlCol="0" anchor="t"/>
          <a:lstStyle/>
          <a:p>
            <a:pPr marL="0" indent="0" algn="l">
              <a:lnSpc>
                <a:spcPts val="2350"/>
              </a:lnSpc>
              <a:buNone/>
            </a:pPr>
            <a:r>
              <a:rPr lang="en-US" sz="1850" b="1" dirty="0">
                <a:solidFill>
                  <a:srgbClr val="2A2742"/>
                </a:solidFill>
                <a:latin typeface="Outfit" pitchFamily="34" charset="0"/>
                <a:ea typeface="Outfit" pitchFamily="34" charset="-122"/>
                <a:cs typeface="Outfit" pitchFamily="34" charset="-120"/>
              </a:rPr>
              <a:t>Caching</a:t>
            </a:r>
            <a:endParaRPr lang="en-US" sz="1850" dirty="0"/>
          </a:p>
        </p:txBody>
      </p:sp>
      <p:sp>
        <p:nvSpPr>
          <p:cNvPr id="12" name="Text 6"/>
          <p:cNvSpPr/>
          <p:nvPr/>
        </p:nvSpPr>
        <p:spPr>
          <a:xfrm>
            <a:off x="6160651" y="7082433"/>
            <a:ext cx="7795498" cy="616268"/>
          </a:xfrm>
          <a:prstGeom prst="rect">
            <a:avLst/>
          </a:prstGeom>
          <a:noFill/>
          <a:ln/>
        </p:spPr>
        <p:txBody>
          <a:bodyPr wrap="squar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The browser caches frequently accessed resources to improve loading speeds and reduce network traffic.</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9000" y="447080"/>
            <a:ext cx="7963019" cy="508040"/>
          </a:xfrm>
          <a:prstGeom prst="rect">
            <a:avLst/>
          </a:prstGeom>
          <a:noFill/>
          <a:ln/>
        </p:spPr>
        <p:txBody>
          <a:bodyPr wrap="none" lIns="0" tIns="0" rIns="0" bIns="0" rtlCol="0" anchor="t"/>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31971"/>
                </a:solidFill>
                <a:effectLst/>
                <a:uLnTx/>
                <a:uFillTx/>
                <a:latin typeface="Outfit" pitchFamily="34" charset="0"/>
                <a:ea typeface="Outfit" pitchFamily="34" charset="-122"/>
                <a:cs typeface="Outfit" pitchFamily="34" charset="-120"/>
              </a:rPr>
              <a:t>Pseudocode for Search Engine Integration</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Image 0" descr="preencoded.png"/>
          <p:cNvPicPr>
            <a:picLocks noChangeAspect="1"/>
          </p:cNvPicPr>
          <p:nvPr/>
        </p:nvPicPr>
        <p:blipFill>
          <a:blip r:embed="rId3"/>
          <a:stretch>
            <a:fillRect/>
          </a:stretch>
        </p:blipFill>
        <p:spPr>
          <a:xfrm>
            <a:off x="569000" y="1280279"/>
            <a:ext cx="812959" cy="1300758"/>
          </a:xfrm>
          <a:prstGeom prst="rect">
            <a:avLst/>
          </a:prstGeom>
        </p:spPr>
      </p:pic>
      <p:sp>
        <p:nvSpPr>
          <p:cNvPr id="4" name="Text 1"/>
          <p:cNvSpPr/>
          <p:nvPr/>
        </p:nvSpPr>
        <p:spPr>
          <a:xfrm>
            <a:off x="1625798" y="1442799"/>
            <a:ext cx="2032516" cy="253960"/>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User Input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1625798" y="1794272"/>
            <a:ext cx="12435602" cy="260152"/>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Capture the search query entered by the user in the address bar.</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Image 1" descr="preencoded.png"/>
          <p:cNvPicPr>
            <a:picLocks noChangeAspect="1"/>
          </p:cNvPicPr>
          <p:nvPr/>
        </p:nvPicPr>
        <p:blipFill>
          <a:blip r:embed="rId4"/>
          <a:stretch>
            <a:fillRect/>
          </a:stretch>
        </p:blipFill>
        <p:spPr>
          <a:xfrm>
            <a:off x="569000" y="2581037"/>
            <a:ext cx="812959" cy="1300758"/>
          </a:xfrm>
          <a:prstGeom prst="rect">
            <a:avLst/>
          </a:prstGeom>
        </p:spPr>
      </p:pic>
      <p:sp>
        <p:nvSpPr>
          <p:cNvPr id="7" name="Text 3"/>
          <p:cNvSpPr/>
          <p:nvPr/>
        </p:nvSpPr>
        <p:spPr>
          <a:xfrm>
            <a:off x="1625798" y="2743557"/>
            <a:ext cx="2032516" cy="253960"/>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Search Engine API</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4"/>
          <p:cNvSpPr/>
          <p:nvPr/>
        </p:nvSpPr>
        <p:spPr>
          <a:xfrm>
            <a:off x="1625798" y="3095030"/>
            <a:ext cx="12435602" cy="260152"/>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Construct the URL to the chosen search engine API, incorporating the user's search query.</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Image 2" descr="preencoded.png"/>
          <p:cNvPicPr>
            <a:picLocks noChangeAspect="1"/>
          </p:cNvPicPr>
          <p:nvPr/>
        </p:nvPicPr>
        <p:blipFill>
          <a:blip r:embed="rId5"/>
          <a:stretch>
            <a:fillRect/>
          </a:stretch>
        </p:blipFill>
        <p:spPr>
          <a:xfrm>
            <a:off x="569000" y="3881795"/>
            <a:ext cx="812959" cy="1300758"/>
          </a:xfrm>
          <a:prstGeom prst="rect">
            <a:avLst/>
          </a:prstGeom>
        </p:spPr>
      </p:pic>
      <p:sp>
        <p:nvSpPr>
          <p:cNvPr id="10" name="Text 5"/>
          <p:cNvSpPr/>
          <p:nvPr/>
        </p:nvSpPr>
        <p:spPr>
          <a:xfrm>
            <a:off x="1625798" y="4044315"/>
            <a:ext cx="2032516" cy="253960"/>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Network Request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6"/>
          <p:cNvSpPr/>
          <p:nvPr/>
        </p:nvSpPr>
        <p:spPr>
          <a:xfrm>
            <a:off x="1625798" y="4395788"/>
            <a:ext cx="12435602" cy="260152"/>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Send a network request to the search engine API using the constructed URL.</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age 3" descr="preencoded.png"/>
          <p:cNvPicPr>
            <a:picLocks noChangeAspect="1"/>
          </p:cNvPicPr>
          <p:nvPr/>
        </p:nvPicPr>
        <p:blipFill>
          <a:blip r:embed="rId6"/>
          <a:stretch>
            <a:fillRect/>
          </a:stretch>
        </p:blipFill>
        <p:spPr>
          <a:xfrm>
            <a:off x="569000" y="5182553"/>
            <a:ext cx="812959" cy="1300758"/>
          </a:xfrm>
          <a:prstGeom prst="rect">
            <a:avLst/>
          </a:prstGeom>
        </p:spPr>
      </p:pic>
      <p:sp>
        <p:nvSpPr>
          <p:cNvPr id="13" name="Text 7"/>
          <p:cNvSpPr/>
          <p:nvPr/>
        </p:nvSpPr>
        <p:spPr>
          <a:xfrm>
            <a:off x="1625798" y="5345073"/>
            <a:ext cx="2032516" cy="253960"/>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Results Parsing</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8"/>
          <p:cNvSpPr/>
          <p:nvPr/>
        </p:nvSpPr>
        <p:spPr>
          <a:xfrm>
            <a:off x="1625798" y="5696545"/>
            <a:ext cx="12435602" cy="260152"/>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Parse the search results received from the API into a suitable format for display.</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Image 4" descr="preencoded.png"/>
          <p:cNvPicPr>
            <a:picLocks noChangeAspect="1"/>
          </p:cNvPicPr>
          <p:nvPr/>
        </p:nvPicPr>
        <p:blipFill>
          <a:blip r:embed="rId7"/>
          <a:stretch>
            <a:fillRect/>
          </a:stretch>
        </p:blipFill>
        <p:spPr>
          <a:xfrm>
            <a:off x="569000" y="6483310"/>
            <a:ext cx="812959" cy="1300758"/>
          </a:xfrm>
          <a:prstGeom prst="rect">
            <a:avLst/>
          </a:prstGeom>
        </p:spPr>
      </p:pic>
      <p:sp>
        <p:nvSpPr>
          <p:cNvPr id="16" name="Text 9"/>
          <p:cNvSpPr/>
          <p:nvPr/>
        </p:nvSpPr>
        <p:spPr>
          <a:xfrm>
            <a:off x="1625798" y="6645831"/>
            <a:ext cx="2032516" cy="253960"/>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Display Results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0"/>
          <p:cNvSpPr/>
          <p:nvPr/>
        </p:nvSpPr>
        <p:spPr>
          <a:xfrm>
            <a:off x="1625798" y="6997303"/>
            <a:ext cx="12435602" cy="260152"/>
          </a:xfrm>
          <a:prstGeom prst="rect">
            <a:avLst/>
          </a:prstGeom>
          <a:noFill/>
          <a:ln/>
        </p:spPr>
        <p:txBody>
          <a:bodyPr wrap="none" lIns="0" tIns="0" rIns="0" bIns="0"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Render the parsed results on the web browser, typically in a list format.</a:t>
            </a:r>
            <a:endParaRPr kumimoji="0" lang="en-US" sz="1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1165"/>
          </a:xfrm>
          <a:prstGeom prst="rect">
            <a:avLst/>
          </a:prstGeom>
        </p:spPr>
      </p:pic>
      <p:sp>
        <p:nvSpPr>
          <p:cNvPr id="3" name="Text 0"/>
          <p:cNvSpPr/>
          <p:nvPr/>
        </p:nvSpPr>
        <p:spPr>
          <a:xfrm>
            <a:off x="742236" y="3405902"/>
            <a:ext cx="7528679" cy="662821"/>
          </a:xfrm>
          <a:prstGeom prst="rect">
            <a:avLst/>
          </a:prstGeom>
          <a:noFill/>
          <a:ln/>
        </p:spPr>
        <p:txBody>
          <a:bodyPr wrap="none" lIns="0" tIns="0" rIns="0" bIns="0" rtlCol="0" anchor="t"/>
          <a:lstStyle/>
          <a:p>
            <a:pPr marL="0" indent="0">
              <a:lnSpc>
                <a:spcPts val="5200"/>
              </a:lnSpc>
              <a:buNone/>
            </a:pPr>
            <a:r>
              <a:rPr lang="en-US" sz="4150" b="1" dirty="0">
                <a:solidFill>
                  <a:srgbClr val="231971"/>
                </a:solidFill>
                <a:latin typeface="Outfit" pitchFamily="34" charset="0"/>
                <a:ea typeface="Outfit" pitchFamily="34" charset="-122"/>
                <a:cs typeface="Outfit" pitchFamily="34" charset="-120"/>
              </a:rPr>
              <a:t>Error Handling and Debugging</a:t>
            </a:r>
            <a:endParaRPr lang="en-US" sz="4150" dirty="0"/>
          </a:p>
        </p:txBody>
      </p:sp>
      <p:sp>
        <p:nvSpPr>
          <p:cNvPr id="4" name="Shape 1"/>
          <p:cNvSpPr/>
          <p:nvPr/>
        </p:nvSpPr>
        <p:spPr>
          <a:xfrm>
            <a:off x="742236" y="4704993"/>
            <a:ext cx="13145929" cy="22860"/>
          </a:xfrm>
          <a:prstGeom prst="roundRect">
            <a:avLst>
              <a:gd name="adj" fmla="val 389683"/>
            </a:avLst>
          </a:prstGeom>
          <a:solidFill>
            <a:srgbClr val="BDB8DF"/>
          </a:solidFill>
          <a:ln/>
        </p:spPr>
      </p:sp>
      <p:sp>
        <p:nvSpPr>
          <p:cNvPr id="5" name="Shape 2"/>
          <p:cNvSpPr/>
          <p:nvPr/>
        </p:nvSpPr>
        <p:spPr>
          <a:xfrm>
            <a:off x="2851071" y="4704993"/>
            <a:ext cx="22860" cy="742236"/>
          </a:xfrm>
          <a:prstGeom prst="roundRect">
            <a:avLst>
              <a:gd name="adj" fmla="val 389683"/>
            </a:avLst>
          </a:prstGeom>
          <a:solidFill>
            <a:srgbClr val="BDB8DF"/>
          </a:solidFill>
          <a:ln/>
        </p:spPr>
      </p:sp>
      <p:sp>
        <p:nvSpPr>
          <p:cNvPr id="6" name="Shape 3"/>
          <p:cNvSpPr/>
          <p:nvPr/>
        </p:nvSpPr>
        <p:spPr>
          <a:xfrm>
            <a:off x="2623899" y="4466392"/>
            <a:ext cx="477203" cy="477202"/>
          </a:xfrm>
          <a:prstGeom prst="roundRect">
            <a:avLst>
              <a:gd name="adj" fmla="val 18667"/>
            </a:avLst>
          </a:prstGeom>
          <a:solidFill>
            <a:srgbClr val="E9E6FA"/>
          </a:solidFill>
          <a:ln w="7620">
            <a:solidFill>
              <a:srgbClr val="BDB8DF"/>
            </a:solidFill>
            <a:prstDash val="solid"/>
          </a:ln>
        </p:spPr>
      </p:sp>
      <p:sp>
        <p:nvSpPr>
          <p:cNvPr id="7" name="Text 4"/>
          <p:cNvSpPr/>
          <p:nvPr/>
        </p:nvSpPr>
        <p:spPr>
          <a:xfrm>
            <a:off x="2800350" y="4545925"/>
            <a:ext cx="124182" cy="318135"/>
          </a:xfrm>
          <a:prstGeom prst="rect">
            <a:avLst/>
          </a:prstGeom>
          <a:noFill/>
          <a:ln/>
        </p:spPr>
        <p:txBody>
          <a:bodyPr wrap="none" lIns="0" tIns="0" rIns="0" bIns="0" rtlCol="0" anchor="t"/>
          <a:lstStyle/>
          <a:p>
            <a:pPr marL="0" indent="0" algn="ctr">
              <a:lnSpc>
                <a:spcPts val="2500"/>
              </a:lnSpc>
              <a:buNone/>
            </a:pPr>
            <a:r>
              <a:rPr lang="en-US" sz="2500" b="1" dirty="0">
                <a:solidFill>
                  <a:srgbClr val="2A2742"/>
                </a:solidFill>
                <a:latin typeface="Outfit" pitchFamily="34" charset="0"/>
                <a:ea typeface="Outfit" pitchFamily="34" charset="-122"/>
                <a:cs typeface="Outfit" pitchFamily="34" charset="-120"/>
              </a:rPr>
              <a:t>1</a:t>
            </a:r>
            <a:endParaRPr lang="en-US" sz="2500" dirty="0"/>
          </a:p>
        </p:txBody>
      </p:sp>
      <p:sp>
        <p:nvSpPr>
          <p:cNvPr id="8" name="Text 5"/>
          <p:cNvSpPr/>
          <p:nvPr/>
        </p:nvSpPr>
        <p:spPr>
          <a:xfrm>
            <a:off x="1536859" y="5659398"/>
            <a:ext cx="2651165" cy="331351"/>
          </a:xfrm>
          <a:prstGeom prst="rect">
            <a:avLst/>
          </a:prstGeom>
          <a:noFill/>
          <a:ln/>
        </p:spPr>
        <p:txBody>
          <a:bodyPr wrap="none" lIns="0" tIns="0" rIns="0" bIns="0" rtlCol="0" anchor="t"/>
          <a:lstStyle/>
          <a:p>
            <a:pPr marL="0" indent="0" algn="ctr">
              <a:lnSpc>
                <a:spcPts val="2600"/>
              </a:lnSpc>
              <a:buNone/>
            </a:pPr>
            <a:r>
              <a:rPr lang="en-US" sz="2050" b="1" dirty="0">
                <a:solidFill>
                  <a:srgbClr val="2A2742"/>
                </a:solidFill>
                <a:latin typeface="Outfit" pitchFamily="34" charset="0"/>
                <a:ea typeface="Outfit" pitchFamily="34" charset="-122"/>
                <a:cs typeface="Outfit" pitchFamily="34" charset="-120"/>
              </a:rPr>
              <a:t>Error Handling</a:t>
            </a:r>
            <a:endParaRPr lang="en-US" sz="2050" dirty="0"/>
          </a:p>
        </p:txBody>
      </p:sp>
      <p:sp>
        <p:nvSpPr>
          <p:cNvPr id="9" name="Text 6"/>
          <p:cNvSpPr/>
          <p:nvPr/>
        </p:nvSpPr>
        <p:spPr>
          <a:xfrm>
            <a:off x="954286" y="6117908"/>
            <a:ext cx="3816429" cy="1356836"/>
          </a:xfrm>
          <a:prstGeom prst="rect">
            <a:avLst/>
          </a:prstGeom>
          <a:noFill/>
          <a:ln/>
        </p:spPr>
        <p:txBody>
          <a:bodyPr wrap="square" lIns="0" tIns="0" rIns="0" bIns="0" rtlCol="0" anchor="t"/>
          <a:lstStyle/>
          <a:p>
            <a:pPr marL="0" indent="0" algn="ctr">
              <a:lnSpc>
                <a:spcPts val="2650"/>
              </a:lnSpc>
              <a:buNone/>
            </a:pPr>
            <a:r>
              <a:rPr lang="en-US" sz="1650" dirty="0">
                <a:solidFill>
                  <a:srgbClr val="2A2742"/>
                </a:solidFill>
                <a:latin typeface="Arimo" pitchFamily="34" charset="0"/>
                <a:ea typeface="Arimo" pitchFamily="34" charset="-122"/>
                <a:cs typeface="Arimo" pitchFamily="34" charset="-120"/>
              </a:rPr>
              <a:t>The browser should gracefully handle errors such as invalid URLs, network failures, and script errors, displaying informative messages to the user.</a:t>
            </a:r>
            <a:endParaRPr lang="en-US" sz="1650" dirty="0"/>
          </a:p>
        </p:txBody>
      </p:sp>
      <p:sp>
        <p:nvSpPr>
          <p:cNvPr id="10" name="Shape 7"/>
          <p:cNvSpPr/>
          <p:nvPr/>
        </p:nvSpPr>
        <p:spPr>
          <a:xfrm>
            <a:off x="7303651" y="4704993"/>
            <a:ext cx="22860" cy="742236"/>
          </a:xfrm>
          <a:prstGeom prst="roundRect">
            <a:avLst>
              <a:gd name="adj" fmla="val 389683"/>
            </a:avLst>
          </a:prstGeom>
          <a:solidFill>
            <a:srgbClr val="BDB8DF"/>
          </a:solidFill>
          <a:ln/>
        </p:spPr>
      </p:sp>
      <p:sp>
        <p:nvSpPr>
          <p:cNvPr id="11" name="Shape 8"/>
          <p:cNvSpPr/>
          <p:nvPr/>
        </p:nvSpPr>
        <p:spPr>
          <a:xfrm>
            <a:off x="7076480" y="4466392"/>
            <a:ext cx="477203" cy="477202"/>
          </a:xfrm>
          <a:prstGeom prst="roundRect">
            <a:avLst>
              <a:gd name="adj" fmla="val 18667"/>
            </a:avLst>
          </a:prstGeom>
          <a:solidFill>
            <a:srgbClr val="E9E6FA"/>
          </a:solidFill>
          <a:ln w="7620">
            <a:solidFill>
              <a:srgbClr val="BDB8DF"/>
            </a:solidFill>
            <a:prstDash val="solid"/>
          </a:ln>
        </p:spPr>
      </p:sp>
      <p:sp>
        <p:nvSpPr>
          <p:cNvPr id="12" name="Text 9"/>
          <p:cNvSpPr/>
          <p:nvPr/>
        </p:nvSpPr>
        <p:spPr>
          <a:xfrm>
            <a:off x="7223403" y="4545925"/>
            <a:ext cx="183356" cy="318135"/>
          </a:xfrm>
          <a:prstGeom prst="rect">
            <a:avLst/>
          </a:prstGeom>
          <a:noFill/>
          <a:ln/>
        </p:spPr>
        <p:txBody>
          <a:bodyPr wrap="none" lIns="0" tIns="0" rIns="0" bIns="0" rtlCol="0" anchor="t"/>
          <a:lstStyle/>
          <a:p>
            <a:pPr marL="0" indent="0" algn="ctr">
              <a:lnSpc>
                <a:spcPts val="2500"/>
              </a:lnSpc>
              <a:buNone/>
            </a:pPr>
            <a:r>
              <a:rPr lang="en-US" sz="2500" b="1" dirty="0">
                <a:solidFill>
                  <a:srgbClr val="2A2742"/>
                </a:solidFill>
                <a:latin typeface="Outfit" pitchFamily="34" charset="0"/>
                <a:ea typeface="Outfit" pitchFamily="34" charset="-122"/>
                <a:cs typeface="Outfit" pitchFamily="34" charset="-120"/>
              </a:rPr>
              <a:t>2</a:t>
            </a:r>
            <a:endParaRPr lang="en-US" sz="2500" dirty="0"/>
          </a:p>
        </p:txBody>
      </p:sp>
      <p:sp>
        <p:nvSpPr>
          <p:cNvPr id="13" name="Text 10"/>
          <p:cNvSpPr/>
          <p:nvPr/>
        </p:nvSpPr>
        <p:spPr>
          <a:xfrm>
            <a:off x="5989558" y="5659398"/>
            <a:ext cx="2651165" cy="331351"/>
          </a:xfrm>
          <a:prstGeom prst="rect">
            <a:avLst/>
          </a:prstGeom>
          <a:noFill/>
          <a:ln/>
        </p:spPr>
        <p:txBody>
          <a:bodyPr wrap="none" lIns="0" tIns="0" rIns="0" bIns="0" rtlCol="0" anchor="t"/>
          <a:lstStyle/>
          <a:p>
            <a:pPr marL="0" indent="0" algn="ctr">
              <a:lnSpc>
                <a:spcPts val="2600"/>
              </a:lnSpc>
              <a:buNone/>
            </a:pPr>
            <a:r>
              <a:rPr lang="en-US" sz="2050" b="1" dirty="0">
                <a:solidFill>
                  <a:srgbClr val="2A2742"/>
                </a:solidFill>
                <a:latin typeface="Outfit" pitchFamily="34" charset="0"/>
                <a:ea typeface="Outfit" pitchFamily="34" charset="-122"/>
                <a:cs typeface="Outfit" pitchFamily="34" charset="-120"/>
              </a:rPr>
              <a:t>Debugging Tools</a:t>
            </a:r>
            <a:endParaRPr lang="en-US" sz="2050" dirty="0"/>
          </a:p>
        </p:txBody>
      </p:sp>
      <p:sp>
        <p:nvSpPr>
          <p:cNvPr id="14" name="Text 11"/>
          <p:cNvSpPr/>
          <p:nvPr/>
        </p:nvSpPr>
        <p:spPr>
          <a:xfrm>
            <a:off x="5406866" y="6117908"/>
            <a:ext cx="3816548" cy="1356836"/>
          </a:xfrm>
          <a:prstGeom prst="rect">
            <a:avLst/>
          </a:prstGeom>
          <a:noFill/>
          <a:ln/>
        </p:spPr>
        <p:txBody>
          <a:bodyPr wrap="square" lIns="0" tIns="0" rIns="0" bIns="0" rtlCol="0" anchor="t"/>
          <a:lstStyle/>
          <a:p>
            <a:pPr marL="0" indent="0" algn="ctr">
              <a:lnSpc>
                <a:spcPts val="2650"/>
              </a:lnSpc>
              <a:buNone/>
            </a:pPr>
            <a:r>
              <a:rPr lang="en-US" sz="1650" dirty="0">
                <a:solidFill>
                  <a:srgbClr val="2A2742"/>
                </a:solidFill>
                <a:latin typeface="Arimo" pitchFamily="34" charset="0"/>
                <a:ea typeface="Arimo" pitchFamily="34" charset="-122"/>
                <a:cs typeface="Arimo" pitchFamily="34" charset="-120"/>
              </a:rPr>
              <a:t>The browser should provide tools for developers to inspect the DOM, network activity, and console logs to identify and fix errors.</a:t>
            </a:r>
            <a:endParaRPr lang="en-US" sz="1650" dirty="0"/>
          </a:p>
        </p:txBody>
      </p:sp>
      <p:sp>
        <p:nvSpPr>
          <p:cNvPr id="15" name="Shape 12"/>
          <p:cNvSpPr/>
          <p:nvPr/>
        </p:nvSpPr>
        <p:spPr>
          <a:xfrm>
            <a:off x="11756350" y="4704993"/>
            <a:ext cx="22860" cy="742236"/>
          </a:xfrm>
          <a:prstGeom prst="roundRect">
            <a:avLst>
              <a:gd name="adj" fmla="val 389683"/>
            </a:avLst>
          </a:prstGeom>
          <a:solidFill>
            <a:srgbClr val="BDB8DF"/>
          </a:solidFill>
          <a:ln/>
        </p:spPr>
      </p:sp>
      <p:sp>
        <p:nvSpPr>
          <p:cNvPr id="16" name="Shape 13"/>
          <p:cNvSpPr/>
          <p:nvPr/>
        </p:nvSpPr>
        <p:spPr>
          <a:xfrm>
            <a:off x="11529179" y="4466392"/>
            <a:ext cx="477203" cy="477202"/>
          </a:xfrm>
          <a:prstGeom prst="roundRect">
            <a:avLst>
              <a:gd name="adj" fmla="val 18667"/>
            </a:avLst>
          </a:prstGeom>
          <a:solidFill>
            <a:srgbClr val="E9E6FA"/>
          </a:solidFill>
          <a:ln w="7620">
            <a:solidFill>
              <a:srgbClr val="BDB8DF"/>
            </a:solidFill>
            <a:prstDash val="solid"/>
          </a:ln>
        </p:spPr>
      </p:sp>
      <p:sp>
        <p:nvSpPr>
          <p:cNvPr id="17" name="Text 14"/>
          <p:cNvSpPr/>
          <p:nvPr/>
        </p:nvSpPr>
        <p:spPr>
          <a:xfrm>
            <a:off x="11677174" y="4545925"/>
            <a:ext cx="181094" cy="318135"/>
          </a:xfrm>
          <a:prstGeom prst="rect">
            <a:avLst/>
          </a:prstGeom>
          <a:noFill/>
          <a:ln/>
        </p:spPr>
        <p:txBody>
          <a:bodyPr wrap="none" lIns="0" tIns="0" rIns="0" bIns="0" rtlCol="0" anchor="t"/>
          <a:lstStyle/>
          <a:p>
            <a:pPr marL="0" indent="0" algn="ctr">
              <a:lnSpc>
                <a:spcPts val="2500"/>
              </a:lnSpc>
              <a:buNone/>
            </a:pPr>
            <a:r>
              <a:rPr lang="en-US" sz="2500" b="1" dirty="0">
                <a:solidFill>
                  <a:srgbClr val="2A2742"/>
                </a:solidFill>
                <a:latin typeface="Outfit" pitchFamily="34" charset="0"/>
                <a:ea typeface="Outfit" pitchFamily="34" charset="-122"/>
                <a:cs typeface="Outfit" pitchFamily="34" charset="-120"/>
              </a:rPr>
              <a:t>3</a:t>
            </a:r>
            <a:endParaRPr lang="en-US" sz="2500" dirty="0"/>
          </a:p>
        </p:txBody>
      </p:sp>
      <p:sp>
        <p:nvSpPr>
          <p:cNvPr id="18" name="Text 15"/>
          <p:cNvSpPr/>
          <p:nvPr/>
        </p:nvSpPr>
        <p:spPr>
          <a:xfrm>
            <a:off x="10442258" y="5659398"/>
            <a:ext cx="2651165" cy="331351"/>
          </a:xfrm>
          <a:prstGeom prst="rect">
            <a:avLst/>
          </a:prstGeom>
          <a:noFill/>
          <a:ln/>
        </p:spPr>
        <p:txBody>
          <a:bodyPr wrap="none" lIns="0" tIns="0" rIns="0" bIns="0" rtlCol="0" anchor="t"/>
          <a:lstStyle/>
          <a:p>
            <a:pPr marL="0" indent="0" algn="ctr">
              <a:lnSpc>
                <a:spcPts val="2600"/>
              </a:lnSpc>
              <a:buNone/>
            </a:pPr>
            <a:r>
              <a:rPr lang="en-US" sz="2050" b="1" dirty="0">
                <a:solidFill>
                  <a:srgbClr val="2A2742"/>
                </a:solidFill>
                <a:latin typeface="Outfit" pitchFamily="34" charset="0"/>
                <a:ea typeface="Outfit" pitchFamily="34" charset="-122"/>
                <a:cs typeface="Outfit" pitchFamily="34" charset="-120"/>
              </a:rPr>
              <a:t>Logging</a:t>
            </a:r>
            <a:endParaRPr lang="en-US" sz="2050" dirty="0"/>
          </a:p>
        </p:txBody>
      </p:sp>
      <p:sp>
        <p:nvSpPr>
          <p:cNvPr id="19" name="Text 16"/>
          <p:cNvSpPr/>
          <p:nvPr/>
        </p:nvSpPr>
        <p:spPr>
          <a:xfrm>
            <a:off x="9859566" y="6117908"/>
            <a:ext cx="3816548" cy="1017627"/>
          </a:xfrm>
          <a:prstGeom prst="rect">
            <a:avLst/>
          </a:prstGeom>
          <a:noFill/>
          <a:ln/>
        </p:spPr>
        <p:txBody>
          <a:bodyPr wrap="square" lIns="0" tIns="0" rIns="0" bIns="0" rtlCol="0" anchor="t"/>
          <a:lstStyle/>
          <a:p>
            <a:pPr marL="0" indent="0" algn="ctr">
              <a:lnSpc>
                <a:spcPts val="2650"/>
              </a:lnSpc>
              <a:buNone/>
            </a:pPr>
            <a:r>
              <a:rPr lang="en-US" sz="1650" dirty="0">
                <a:solidFill>
                  <a:srgbClr val="2A2742"/>
                </a:solidFill>
                <a:latin typeface="Arimo" pitchFamily="34" charset="0"/>
                <a:ea typeface="Arimo" pitchFamily="34" charset="-122"/>
                <a:cs typeface="Arimo" pitchFamily="34" charset="-120"/>
              </a:rPr>
              <a:t>The browser can log events and errors to a file or to the console, aiding in debugging and troubleshooting.</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7215" y="453509"/>
            <a:ext cx="7182922" cy="515303"/>
          </a:xfrm>
          <a:prstGeom prst="rect">
            <a:avLst/>
          </a:prstGeom>
          <a:noFill/>
          <a:ln/>
        </p:spPr>
        <p:txBody>
          <a:bodyPr wrap="none" lIns="0" tIns="0" rIns="0" bIns="0" rtlCol="0" anchor="t"/>
          <a:lstStyle/>
          <a:p>
            <a:pPr marL="0" indent="0">
              <a:lnSpc>
                <a:spcPts val="4050"/>
              </a:lnSpc>
              <a:buNone/>
            </a:pPr>
            <a:r>
              <a:rPr lang="en-US" sz="3200" b="1" dirty="0">
                <a:solidFill>
                  <a:srgbClr val="231971"/>
                </a:solidFill>
                <a:latin typeface="Outfit" pitchFamily="34" charset="0"/>
                <a:ea typeface="Outfit" pitchFamily="34" charset="-122"/>
                <a:cs typeface="Outfit" pitchFamily="34" charset="-120"/>
              </a:rPr>
              <a:t>Conclusion and Future Enhancements</a:t>
            </a:r>
            <a:endParaRPr lang="en-US" sz="3200" dirty="0"/>
          </a:p>
        </p:txBody>
      </p:sp>
      <p:pic>
        <p:nvPicPr>
          <p:cNvPr id="3" name="Image 0" descr="preencoded.png"/>
          <p:cNvPicPr>
            <a:picLocks noChangeAspect="1"/>
          </p:cNvPicPr>
          <p:nvPr/>
        </p:nvPicPr>
        <p:blipFill>
          <a:blip r:embed="rId3"/>
          <a:stretch>
            <a:fillRect/>
          </a:stretch>
        </p:blipFill>
        <p:spPr>
          <a:xfrm>
            <a:off x="577215" y="1298615"/>
            <a:ext cx="6614279" cy="4087892"/>
          </a:xfrm>
          <a:prstGeom prst="rect">
            <a:avLst/>
          </a:prstGeom>
        </p:spPr>
      </p:pic>
      <p:sp>
        <p:nvSpPr>
          <p:cNvPr id="4" name="Text 1"/>
          <p:cNvSpPr/>
          <p:nvPr/>
        </p:nvSpPr>
        <p:spPr>
          <a:xfrm>
            <a:off x="577215" y="5592604"/>
            <a:ext cx="2061686" cy="257770"/>
          </a:xfrm>
          <a:prstGeom prst="rect">
            <a:avLst/>
          </a:prstGeom>
          <a:noFill/>
          <a:ln/>
        </p:spPr>
        <p:txBody>
          <a:bodyPr wrap="none" lIns="0" tIns="0" rIns="0" bIns="0" rtlCol="0" anchor="t"/>
          <a:lstStyle/>
          <a:p>
            <a:pPr marL="0" indent="0" algn="l">
              <a:lnSpc>
                <a:spcPts val="2000"/>
              </a:lnSpc>
              <a:buNone/>
            </a:pPr>
            <a:r>
              <a:rPr lang="en-US" sz="1600" b="1" dirty="0">
                <a:solidFill>
                  <a:srgbClr val="2A2742"/>
                </a:solidFill>
                <a:latin typeface="Outfit" pitchFamily="34" charset="0"/>
                <a:ea typeface="Outfit" pitchFamily="34" charset="-122"/>
                <a:cs typeface="Outfit" pitchFamily="34" charset="-120"/>
              </a:rPr>
              <a:t>Multimedia Support</a:t>
            </a:r>
            <a:endParaRPr lang="en-US" sz="1600" dirty="0"/>
          </a:p>
        </p:txBody>
      </p:sp>
      <p:sp>
        <p:nvSpPr>
          <p:cNvPr id="5" name="Text 2"/>
          <p:cNvSpPr/>
          <p:nvPr/>
        </p:nvSpPr>
        <p:spPr>
          <a:xfrm>
            <a:off x="577215" y="5949315"/>
            <a:ext cx="6614279" cy="1846898"/>
          </a:xfrm>
          <a:prstGeom prst="rect">
            <a:avLst/>
          </a:prstGeom>
          <a:noFill/>
          <a:ln/>
        </p:spPr>
        <p:txBody>
          <a:bodyPr wrap="square" lIns="0" tIns="0" rIns="0" bIns="0" rtlCol="0" anchor="t"/>
          <a:lstStyle/>
          <a:p>
            <a:pPr marL="0" indent="0" algn="l">
              <a:lnSpc>
                <a:spcPts val="2050"/>
              </a:lnSpc>
              <a:buNone/>
            </a:pPr>
            <a:r>
              <a:rPr lang="en-US" sz="1250" dirty="0">
                <a:solidFill>
                  <a:srgbClr val="2A2742"/>
                </a:solidFill>
                <a:latin typeface="Arimo" pitchFamily="34" charset="0"/>
                <a:ea typeface="Arimo" pitchFamily="34" charset="-122"/>
                <a:cs typeface="Arimo" pitchFamily="34" charset="-120"/>
              </a:rPr>
              <a:t>The browser can support various multimedia formats, including video, audio, and interactive content. This enables users to enjoy a rich and engaging web browsing experience, enhancing the visual and auditory elements of web pages. The browser could seamlessly play back videos in various formats, such as MP4 and WebM, while providing controls for volume, playback speed, and full-screen viewing. It could also support a range of audio formats, including MP3 and AAC, allowing users to listen to music, podcasts, or other audio content directly within the browser.</a:t>
            </a:r>
            <a:endParaRPr lang="en-US" sz="1250" dirty="0"/>
          </a:p>
        </p:txBody>
      </p:sp>
      <p:pic>
        <p:nvPicPr>
          <p:cNvPr id="6" name="Image 1" descr="preencoded.png"/>
          <p:cNvPicPr>
            <a:picLocks noChangeAspect="1"/>
          </p:cNvPicPr>
          <p:nvPr/>
        </p:nvPicPr>
        <p:blipFill>
          <a:blip r:embed="rId4"/>
          <a:stretch>
            <a:fillRect/>
          </a:stretch>
        </p:blipFill>
        <p:spPr>
          <a:xfrm>
            <a:off x="7438906" y="1298615"/>
            <a:ext cx="6614279" cy="4087892"/>
          </a:xfrm>
          <a:prstGeom prst="rect">
            <a:avLst/>
          </a:prstGeom>
        </p:spPr>
      </p:pic>
      <p:sp>
        <p:nvSpPr>
          <p:cNvPr id="7" name="Text 3"/>
          <p:cNvSpPr/>
          <p:nvPr/>
        </p:nvSpPr>
        <p:spPr>
          <a:xfrm>
            <a:off x="7438906" y="5592604"/>
            <a:ext cx="2061686" cy="257770"/>
          </a:xfrm>
          <a:prstGeom prst="rect">
            <a:avLst/>
          </a:prstGeom>
          <a:noFill/>
          <a:ln/>
        </p:spPr>
        <p:txBody>
          <a:bodyPr wrap="none" lIns="0" tIns="0" rIns="0" bIns="0" rtlCol="0" anchor="t"/>
          <a:lstStyle/>
          <a:p>
            <a:pPr marL="0" indent="0" algn="l">
              <a:lnSpc>
                <a:spcPts val="2000"/>
              </a:lnSpc>
              <a:buNone/>
            </a:pPr>
            <a:r>
              <a:rPr lang="en-US" sz="1600" b="1" dirty="0">
                <a:solidFill>
                  <a:srgbClr val="2A2742"/>
                </a:solidFill>
                <a:latin typeface="Outfit" pitchFamily="34" charset="0"/>
                <a:ea typeface="Outfit" pitchFamily="34" charset="-122"/>
                <a:cs typeface="Outfit" pitchFamily="34" charset="-120"/>
              </a:rPr>
              <a:t>Integrated Tools</a:t>
            </a:r>
            <a:endParaRPr lang="en-US" sz="1600" dirty="0"/>
          </a:p>
        </p:txBody>
      </p:sp>
      <p:sp>
        <p:nvSpPr>
          <p:cNvPr id="8" name="Text 4"/>
          <p:cNvSpPr/>
          <p:nvPr/>
        </p:nvSpPr>
        <p:spPr>
          <a:xfrm>
            <a:off x="7438906" y="5949315"/>
            <a:ext cx="6614279" cy="2110740"/>
          </a:xfrm>
          <a:prstGeom prst="rect">
            <a:avLst/>
          </a:prstGeom>
          <a:noFill/>
          <a:ln/>
        </p:spPr>
        <p:txBody>
          <a:bodyPr wrap="square" lIns="0" tIns="0" rIns="0" bIns="0" rtlCol="0" anchor="t"/>
          <a:lstStyle/>
          <a:p>
            <a:pPr marL="0" indent="0" algn="l">
              <a:lnSpc>
                <a:spcPts val="2050"/>
              </a:lnSpc>
              <a:buNone/>
            </a:pPr>
            <a:r>
              <a:rPr lang="en-US" sz="1250" dirty="0">
                <a:solidFill>
                  <a:srgbClr val="2A2742"/>
                </a:solidFill>
                <a:latin typeface="Arimo" pitchFamily="34" charset="0"/>
                <a:ea typeface="Arimo" pitchFamily="34" charset="-122"/>
                <a:cs typeface="Arimo" pitchFamily="34" charset="-120"/>
              </a:rPr>
              <a:t>The browser could incorporate essential tools for enhancing user productivity and convenience. For instance, the browser could include a built-in image editor for basic image manipulation tasks, such as resizing, cropping, and applying filters. Additionally, the browser could offer a screenshot tool, allowing users to capture images of web pages or specific elements for sharing or reference purposes. To enhance security and streamline password management, the browser could incorporate a password manager that securely stores and auto-fills user credentials, eliminating the need to remember multiple passwords.</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24414"/>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231971"/>
                </a:solidFill>
                <a:latin typeface="Outfit" pitchFamily="34" charset="0"/>
                <a:ea typeface="Outfit" pitchFamily="34" charset="-122"/>
                <a:cs typeface="Outfit" pitchFamily="34" charset="-120"/>
              </a:rPr>
              <a:t>A C++ Web Browser: A Deep Dive</a:t>
            </a:r>
            <a:endParaRPr lang="en-US" sz="6150" dirty="0"/>
          </a:p>
        </p:txBody>
      </p:sp>
      <p:sp>
        <p:nvSpPr>
          <p:cNvPr id="4" name="Text 1"/>
          <p:cNvSpPr/>
          <p:nvPr/>
        </p:nvSpPr>
        <p:spPr>
          <a:xfrm>
            <a:off x="793790" y="3321010"/>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presentation outlines the intricate process of crafting a web browser using C++ programming language. We delve into the fundamental functionalities, design choices, and underlying mechanisms that enable the creation of a modern, user-friendly web browser.</a:t>
            </a:r>
            <a:endParaRPr lang="en-US" sz="1750" dirty="0"/>
          </a:p>
        </p:txBody>
      </p:sp>
      <p:sp>
        <p:nvSpPr>
          <p:cNvPr id="5" name="Text 2"/>
          <p:cNvSpPr/>
          <p:nvPr/>
        </p:nvSpPr>
        <p:spPr>
          <a:xfrm>
            <a:off x="793790" y="5027771"/>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Developing a web browser in C++ presents a unique set of challenges and opportunities. C++'s power and performance make it an ideal choice for handling complex tasks, such as memory management, low-level network operations, and efficient rendering. This presentation explores these key aspects and showcases how C++ empowers developers to build robust and feature-rich web browsers.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6252" y="893683"/>
            <a:ext cx="7704296" cy="1285399"/>
          </a:xfrm>
          <a:prstGeom prst="rect">
            <a:avLst/>
          </a:prstGeom>
          <a:noFill/>
          <a:ln/>
        </p:spPr>
        <p:txBody>
          <a:bodyPr wrap="square" lIns="0" tIns="0" rIns="0" bIns="0" rtlCol="0" anchor="t"/>
          <a:lstStyle/>
          <a:p>
            <a:pPr marL="0" indent="0">
              <a:lnSpc>
                <a:spcPts val="5050"/>
              </a:lnSpc>
              <a:buNone/>
            </a:pPr>
            <a:r>
              <a:rPr lang="en-US" sz="4000" b="1" dirty="0">
                <a:solidFill>
                  <a:srgbClr val="231971"/>
                </a:solidFill>
                <a:latin typeface="Outfit" pitchFamily="34" charset="0"/>
                <a:ea typeface="Outfit" pitchFamily="34" charset="-122"/>
                <a:cs typeface="Outfit" pitchFamily="34" charset="-120"/>
              </a:rPr>
              <a:t>Defining the Browser's Functionality</a:t>
            </a:r>
            <a:endParaRPr lang="en-US" sz="4000" dirty="0"/>
          </a:p>
        </p:txBody>
      </p:sp>
      <p:sp>
        <p:nvSpPr>
          <p:cNvPr id="4" name="Shape 1"/>
          <p:cNvSpPr/>
          <p:nvPr/>
        </p:nvSpPr>
        <p:spPr>
          <a:xfrm>
            <a:off x="6206252" y="2718911"/>
            <a:ext cx="462796" cy="462796"/>
          </a:xfrm>
          <a:prstGeom prst="roundRect">
            <a:avLst>
              <a:gd name="adj" fmla="val 18667"/>
            </a:avLst>
          </a:prstGeom>
          <a:solidFill>
            <a:srgbClr val="E9E6FA"/>
          </a:solidFill>
          <a:ln w="7620">
            <a:solidFill>
              <a:srgbClr val="BDB8DF"/>
            </a:solidFill>
            <a:prstDash val="solid"/>
          </a:ln>
        </p:spPr>
      </p:sp>
      <p:sp>
        <p:nvSpPr>
          <p:cNvPr id="5" name="Text 2"/>
          <p:cNvSpPr/>
          <p:nvPr/>
        </p:nvSpPr>
        <p:spPr>
          <a:xfrm>
            <a:off x="6377464" y="2796064"/>
            <a:ext cx="120372" cy="308491"/>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pitchFamily="34" charset="0"/>
                <a:ea typeface="Outfit" pitchFamily="34" charset="-122"/>
                <a:cs typeface="Outfit" pitchFamily="34" charset="-120"/>
              </a:rPr>
              <a:t>1</a:t>
            </a:r>
            <a:endParaRPr lang="en-US" sz="2400" dirty="0"/>
          </a:p>
        </p:txBody>
      </p:sp>
      <p:sp>
        <p:nvSpPr>
          <p:cNvPr id="6" name="Text 3"/>
          <p:cNvSpPr/>
          <p:nvPr/>
        </p:nvSpPr>
        <p:spPr>
          <a:xfrm>
            <a:off x="6874669" y="2718911"/>
            <a:ext cx="2571036" cy="321231"/>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pitchFamily="34" charset="0"/>
                <a:ea typeface="Outfit" pitchFamily="34" charset="-122"/>
                <a:cs typeface="Outfit" pitchFamily="34" charset="-120"/>
              </a:rPr>
              <a:t>Navigation</a:t>
            </a:r>
            <a:endParaRPr lang="en-US" sz="2000" dirty="0"/>
          </a:p>
        </p:txBody>
      </p:sp>
      <p:sp>
        <p:nvSpPr>
          <p:cNvPr id="7" name="Text 4"/>
          <p:cNvSpPr/>
          <p:nvPr/>
        </p:nvSpPr>
        <p:spPr>
          <a:xfrm>
            <a:off x="6874669" y="3163491"/>
            <a:ext cx="3080980" cy="1645444"/>
          </a:xfrm>
          <a:prstGeom prst="rect">
            <a:avLst/>
          </a:prstGeom>
          <a:noFill/>
          <a:ln/>
        </p:spPr>
        <p:txBody>
          <a:bodyPr wrap="square" lIns="0" tIns="0" rIns="0" bIns="0" rtlCol="0" anchor="t"/>
          <a:lstStyle/>
          <a:p>
            <a:pPr marL="0" indent="0">
              <a:lnSpc>
                <a:spcPts val="2550"/>
              </a:lnSpc>
              <a:buNone/>
            </a:pPr>
            <a:r>
              <a:rPr lang="en-US" sz="1600" dirty="0">
                <a:solidFill>
                  <a:srgbClr val="2A2742"/>
                </a:solidFill>
                <a:latin typeface="Arimo" pitchFamily="34" charset="0"/>
                <a:ea typeface="Arimo" pitchFamily="34" charset="-122"/>
                <a:cs typeface="Arimo" pitchFamily="34" charset="-120"/>
              </a:rPr>
              <a:t>This includes functionalities for opening, closing, and navigating between web pages using URLs, forward and back buttons, and a history mechanism.</a:t>
            </a:r>
            <a:endParaRPr lang="en-US" sz="1600" dirty="0"/>
          </a:p>
        </p:txBody>
      </p:sp>
      <p:sp>
        <p:nvSpPr>
          <p:cNvPr id="8" name="Shape 5"/>
          <p:cNvSpPr/>
          <p:nvPr/>
        </p:nvSpPr>
        <p:spPr>
          <a:xfrm>
            <a:off x="10161270" y="2718911"/>
            <a:ext cx="462796" cy="462796"/>
          </a:xfrm>
          <a:prstGeom prst="roundRect">
            <a:avLst>
              <a:gd name="adj" fmla="val 18667"/>
            </a:avLst>
          </a:prstGeom>
          <a:solidFill>
            <a:srgbClr val="E9E6FA"/>
          </a:solidFill>
          <a:ln w="7620">
            <a:solidFill>
              <a:srgbClr val="BDB8DF"/>
            </a:solidFill>
            <a:prstDash val="solid"/>
          </a:ln>
        </p:spPr>
      </p:sp>
      <p:sp>
        <p:nvSpPr>
          <p:cNvPr id="9" name="Text 6"/>
          <p:cNvSpPr/>
          <p:nvPr/>
        </p:nvSpPr>
        <p:spPr>
          <a:xfrm>
            <a:off x="10303788" y="2796064"/>
            <a:ext cx="177641" cy="308491"/>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pitchFamily="34" charset="0"/>
                <a:ea typeface="Outfit" pitchFamily="34" charset="-122"/>
                <a:cs typeface="Outfit" pitchFamily="34" charset="-120"/>
              </a:rPr>
              <a:t>2</a:t>
            </a:r>
            <a:endParaRPr lang="en-US" sz="2400" dirty="0"/>
          </a:p>
        </p:txBody>
      </p:sp>
      <p:sp>
        <p:nvSpPr>
          <p:cNvPr id="10" name="Text 7"/>
          <p:cNvSpPr/>
          <p:nvPr/>
        </p:nvSpPr>
        <p:spPr>
          <a:xfrm>
            <a:off x="10829687" y="2718911"/>
            <a:ext cx="2571036" cy="321231"/>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pitchFamily="34" charset="0"/>
                <a:ea typeface="Outfit" pitchFamily="34" charset="-122"/>
                <a:cs typeface="Outfit" pitchFamily="34" charset="-120"/>
              </a:rPr>
              <a:t>Rendering</a:t>
            </a:r>
            <a:endParaRPr lang="en-US" sz="2000" dirty="0"/>
          </a:p>
        </p:txBody>
      </p:sp>
      <p:sp>
        <p:nvSpPr>
          <p:cNvPr id="11" name="Text 8"/>
          <p:cNvSpPr/>
          <p:nvPr/>
        </p:nvSpPr>
        <p:spPr>
          <a:xfrm>
            <a:off x="10829687" y="3163491"/>
            <a:ext cx="3080980" cy="1645444"/>
          </a:xfrm>
          <a:prstGeom prst="rect">
            <a:avLst/>
          </a:prstGeom>
          <a:noFill/>
          <a:ln/>
        </p:spPr>
        <p:txBody>
          <a:bodyPr wrap="square" lIns="0" tIns="0" rIns="0" bIns="0" rtlCol="0" anchor="t"/>
          <a:lstStyle/>
          <a:p>
            <a:pPr marL="0" indent="0">
              <a:lnSpc>
                <a:spcPts val="2550"/>
              </a:lnSpc>
              <a:buNone/>
            </a:pPr>
            <a:r>
              <a:rPr lang="en-US" sz="1600" dirty="0">
                <a:solidFill>
                  <a:srgbClr val="2A2742"/>
                </a:solidFill>
                <a:latin typeface="Arimo" pitchFamily="34" charset="0"/>
                <a:ea typeface="Arimo" pitchFamily="34" charset="-122"/>
                <a:cs typeface="Arimo" pitchFamily="34" charset="-120"/>
              </a:rPr>
              <a:t>The browser should accurately render HTML and CSS, displaying web pages with all their elements, styles, and content.</a:t>
            </a:r>
            <a:endParaRPr lang="en-US" sz="1600" dirty="0"/>
          </a:p>
        </p:txBody>
      </p:sp>
      <p:sp>
        <p:nvSpPr>
          <p:cNvPr id="12" name="Shape 9"/>
          <p:cNvSpPr/>
          <p:nvPr/>
        </p:nvSpPr>
        <p:spPr>
          <a:xfrm>
            <a:off x="6206252" y="5245894"/>
            <a:ext cx="462796" cy="462796"/>
          </a:xfrm>
          <a:prstGeom prst="roundRect">
            <a:avLst>
              <a:gd name="adj" fmla="val 18667"/>
            </a:avLst>
          </a:prstGeom>
          <a:solidFill>
            <a:srgbClr val="E9E6FA"/>
          </a:solidFill>
          <a:ln w="7620">
            <a:solidFill>
              <a:srgbClr val="BDB8DF"/>
            </a:solidFill>
            <a:prstDash val="solid"/>
          </a:ln>
        </p:spPr>
      </p:sp>
      <p:sp>
        <p:nvSpPr>
          <p:cNvPr id="13" name="Text 10"/>
          <p:cNvSpPr/>
          <p:nvPr/>
        </p:nvSpPr>
        <p:spPr>
          <a:xfrm>
            <a:off x="6349841" y="5323046"/>
            <a:ext cx="175498" cy="308491"/>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pitchFamily="34" charset="0"/>
                <a:ea typeface="Outfit" pitchFamily="34" charset="-122"/>
                <a:cs typeface="Outfit" pitchFamily="34" charset="-120"/>
              </a:rPr>
              <a:t>3</a:t>
            </a:r>
            <a:endParaRPr lang="en-US" sz="2400" dirty="0"/>
          </a:p>
        </p:txBody>
      </p:sp>
      <p:sp>
        <p:nvSpPr>
          <p:cNvPr id="14" name="Text 11"/>
          <p:cNvSpPr/>
          <p:nvPr/>
        </p:nvSpPr>
        <p:spPr>
          <a:xfrm>
            <a:off x="6874669" y="5245894"/>
            <a:ext cx="2571036" cy="321231"/>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pitchFamily="34" charset="0"/>
                <a:ea typeface="Outfit" pitchFamily="34" charset="-122"/>
                <a:cs typeface="Outfit" pitchFamily="34" charset="-120"/>
              </a:rPr>
              <a:t>Security</a:t>
            </a:r>
            <a:endParaRPr lang="en-US" sz="2000" dirty="0"/>
          </a:p>
        </p:txBody>
      </p:sp>
      <p:sp>
        <p:nvSpPr>
          <p:cNvPr id="15" name="Text 12"/>
          <p:cNvSpPr/>
          <p:nvPr/>
        </p:nvSpPr>
        <p:spPr>
          <a:xfrm>
            <a:off x="6874669" y="5690473"/>
            <a:ext cx="3080980" cy="1316355"/>
          </a:xfrm>
          <a:prstGeom prst="rect">
            <a:avLst/>
          </a:prstGeom>
          <a:noFill/>
          <a:ln/>
        </p:spPr>
        <p:txBody>
          <a:bodyPr wrap="square" lIns="0" tIns="0" rIns="0" bIns="0" rtlCol="0" anchor="t"/>
          <a:lstStyle/>
          <a:p>
            <a:pPr marL="0" indent="0">
              <a:lnSpc>
                <a:spcPts val="2550"/>
              </a:lnSpc>
              <a:buNone/>
            </a:pPr>
            <a:r>
              <a:rPr lang="en-US" sz="1600" dirty="0">
                <a:solidFill>
                  <a:srgbClr val="2A2742"/>
                </a:solidFill>
                <a:latin typeface="Arimo" pitchFamily="34" charset="0"/>
                <a:ea typeface="Arimo" pitchFamily="34" charset="-122"/>
                <a:cs typeface="Arimo" pitchFamily="34" charset="-120"/>
              </a:rPr>
              <a:t>Ensure secure web browsing with HTTPS support, authentication, and protection against malicious websites and scripts.</a:t>
            </a:r>
            <a:endParaRPr lang="en-US" sz="1600" dirty="0"/>
          </a:p>
        </p:txBody>
      </p:sp>
      <p:sp>
        <p:nvSpPr>
          <p:cNvPr id="16" name="Shape 13"/>
          <p:cNvSpPr/>
          <p:nvPr/>
        </p:nvSpPr>
        <p:spPr>
          <a:xfrm>
            <a:off x="10161270" y="5245894"/>
            <a:ext cx="462796" cy="462796"/>
          </a:xfrm>
          <a:prstGeom prst="roundRect">
            <a:avLst>
              <a:gd name="adj" fmla="val 18667"/>
            </a:avLst>
          </a:prstGeom>
          <a:solidFill>
            <a:srgbClr val="E9E6FA"/>
          </a:solidFill>
          <a:ln w="7620">
            <a:solidFill>
              <a:srgbClr val="BDB8DF"/>
            </a:solidFill>
            <a:prstDash val="solid"/>
          </a:ln>
        </p:spPr>
      </p:sp>
      <p:sp>
        <p:nvSpPr>
          <p:cNvPr id="17" name="Text 14"/>
          <p:cNvSpPr/>
          <p:nvPr/>
        </p:nvSpPr>
        <p:spPr>
          <a:xfrm>
            <a:off x="10298073" y="5323046"/>
            <a:ext cx="189071" cy="308491"/>
          </a:xfrm>
          <a:prstGeom prst="rect">
            <a:avLst/>
          </a:prstGeom>
          <a:noFill/>
          <a:ln/>
        </p:spPr>
        <p:txBody>
          <a:bodyPr wrap="none" lIns="0" tIns="0" rIns="0" bIns="0" rtlCol="0" anchor="t"/>
          <a:lstStyle/>
          <a:p>
            <a:pPr marL="0" indent="0" algn="ctr">
              <a:lnSpc>
                <a:spcPts val="2400"/>
              </a:lnSpc>
              <a:buNone/>
            </a:pPr>
            <a:r>
              <a:rPr lang="en-US" sz="2400" b="1" dirty="0">
                <a:solidFill>
                  <a:srgbClr val="2A2742"/>
                </a:solidFill>
                <a:latin typeface="Outfit" pitchFamily="34" charset="0"/>
                <a:ea typeface="Outfit" pitchFamily="34" charset="-122"/>
                <a:cs typeface="Outfit" pitchFamily="34" charset="-120"/>
              </a:rPr>
              <a:t>4</a:t>
            </a:r>
            <a:endParaRPr lang="en-US" sz="2400" dirty="0"/>
          </a:p>
        </p:txBody>
      </p:sp>
      <p:sp>
        <p:nvSpPr>
          <p:cNvPr id="18" name="Text 15"/>
          <p:cNvSpPr/>
          <p:nvPr/>
        </p:nvSpPr>
        <p:spPr>
          <a:xfrm>
            <a:off x="10829687" y="5245894"/>
            <a:ext cx="2571036" cy="321231"/>
          </a:xfrm>
          <a:prstGeom prst="rect">
            <a:avLst/>
          </a:prstGeom>
          <a:noFill/>
          <a:ln/>
        </p:spPr>
        <p:txBody>
          <a:bodyPr wrap="none" lIns="0" tIns="0" rIns="0" bIns="0" rtlCol="0" anchor="t"/>
          <a:lstStyle/>
          <a:p>
            <a:pPr marL="0" indent="0">
              <a:lnSpc>
                <a:spcPts val="2500"/>
              </a:lnSpc>
              <a:buNone/>
            </a:pPr>
            <a:r>
              <a:rPr lang="en-US" sz="2000" b="1" dirty="0">
                <a:solidFill>
                  <a:srgbClr val="2A2742"/>
                </a:solidFill>
                <a:latin typeface="Outfit" pitchFamily="34" charset="0"/>
                <a:ea typeface="Outfit" pitchFamily="34" charset="-122"/>
                <a:cs typeface="Outfit" pitchFamily="34" charset="-120"/>
              </a:rPr>
              <a:t>User Experience</a:t>
            </a:r>
            <a:endParaRPr lang="en-US" sz="2000" dirty="0"/>
          </a:p>
        </p:txBody>
      </p:sp>
      <p:sp>
        <p:nvSpPr>
          <p:cNvPr id="19" name="Text 16"/>
          <p:cNvSpPr/>
          <p:nvPr/>
        </p:nvSpPr>
        <p:spPr>
          <a:xfrm>
            <a:off x="10829687" y="5690473"/>
            <a:ext cx="3080980" cy="1645444"/>
          </a:xfrm>
          <a:prstGeom prst="rect">
            <a:avLst/>
          </a:prstGeom>
          <a:noFill/>
          <a:ln/>
        </p:spPr>
        <p:txBody>
          <a:bodyPr wrap="square" lIns="0" tIns="0" rIns="0" bIns="0" rtlCol="0" anchor="t"/>
          <a:lstStyle/>
          <a:p>
            <a:pPr marL="0" indent="0">
              <a:lnSpc>
                <a:spcPts val="2550"/>
              </a:lnSpc>
              <a:buNone/>
            </a:pPr>
            <a:r>
              <a:rPr lang="en-US" sz="1600" dirty="0">
                <a:solidFill>
                  <a:srgbClr val="2A2742"/>
                </a:solidFill>
                <a:latin typeface="Arimo" pitchFamily="34" charset="0"/>
                <a:ea typeface="Arimo" pitchFamily="34" charset="-122"/>
                <a:cs typeface="Arimo" pitchFamily="34" charset="-120"/>
              </a:rPr>
              <a:t>The browser should be intuitive and easy to use with features like bookmarks, tab management, and extensions for enhanced functionality.</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575310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User Interface Design</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pitchFamily="34" charset="0"/>
                <a:ea typeface="Outfit" pitchFamily="34" charset="-122"/>
                <a:cs typeface="Outfit" pitchFamily="34" charset="-120"/>
              </a:rPr>
              <a:t>Layout</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UI should prioritize a clear separation between navigation controls, the address bar, and the web page display area.</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pitchFamily="34" charset="0"/>
                <a:ea typeface="Outfit" pitchFamily="34" charset="-122"/>
                <a:cs typeface="Outfit" pitchFamily="34" charset="-120"/>
              </a:rPr>
              <a:t>Navigation Controls</a:t>
            </a:r>
            <a:endParaRPr lang="en-US" sz="2200" dirty="0"/>
          </a:p>
        </p:txBody>
      </p:sp>
      <p:sp>
        <p:nvSpPr>
          <p:cNvPr id="6" name="Text 4"/>
          <p:cNvSpPr/>
          <p:nvPr/>
        </p:nvSpPr>
        <p:spPr>
          <a:xfrm>
            <a:off x="5332928" y="4215408"/>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Include buttons for back, forward, refresh, home, and possibly favorites.</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pitchFamily="34" charset="0"/>
                <a:ea typeface="Outfit" pitchFamily="34" charset="-122"/>
                <a:cs typeface="Outfit" pitchFamily="34" charset="-120"/>
              </a:rPr>
              <a:t>Address Bar</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address bar allows the user to enter URLs and should provide auto-completion and URL validation features.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7228"/>
            <a:ext cx="5997535"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Parsing HTML and CSS</a:t>
            </a:r>
            <a:endParaRPr lang="en-US" sz="4450" dirty="0"/>
          </a:p>
        </p:txBody>
      </p:sp>
      <p:sp>
        <p:nvSpPr>
          <p:cNvPr id="4" name="Shape 1"/>
          <p:cNvSpPr/>
          <p:nvPr/>
        </p:nvSpPr>
        <p:spPr>
          <a:xfrm>
            <a:off x="1118711" y="1726168"/>
            <a:ext cx="30480" cy="5826085"/>
          </a:xfrm>
          <a:prstGeom prst="roundRect">
            <a:avLst>
              <a:gd name="adj" fmla="val 312558"/>
            </a:avLst>
          </a:prstGeom>
          <a:solidFill>
            <a:srgbClr val="BDB8DF"/>
          </a:solidFill>
          <a:ln/>
        </p:spPr>
      </p:sp>
      <p:sp>
        <p:nvSpPr>
          <p:cNvPr id="5" name="Shape 2"/>
          <p:cNvSpPr/>
          <p:nvPr/>
        </p:nvSpPr>
        <p:spPr>
          <a:xfrm>
            <a:off x="1358622" y="2221230"/>
            <a:ext cx="793790" cy="30480"/>
          </a:xfrm>
          <a:prstGeom prst="roundRect">
            <a:avLst>
              <a:gd name="adj" fmla="val 312558"/>
            </a:avLst>
          </a:prstGeom>
          <a:solidFill>
            <a:srgbClr val="BDB8DF"/>
          </a:solidFill>
          <a:ln/>
        </p:spPr>
      </p:sp>
      <p:sp>
        <p:nvSpPr>
          <p:cNvPr id="6" name="Shape 3"/>
          <p:cNvSpPr/>
          <p:nvPr/>
        </p:nvSpPr>
        <p:spPr>
          <a:xfrm>
            <a:off x="878800" y="1981319"/>
            <a:ext cx="510302" cy="510302"/>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1067514" y="2066330"/>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pitchFamily="34" charset="0"/>
                <a:ea typeface="Outfit" pitchFamily="34" charset="-122"/>
                <a:cs typeface="Outfit" pitchFamily="34" charset="-120"/>
              </a:rPr>
              <a:t>1</a:t>
            </a:r>
            <a:endParaRPr lang="en-US" sz="2650" dirty="0"/>
          </a:p>
        </p:txBody>
      </p:sp>
      <p:sp>
        <p:nvSpPr>
          <p:cNvPr id="8" name="Text 5"/>
          <p:cNvSpPr/>
          <p:nvPr/>
        </p:nvSpPr>
        <p:spPr>
          <a:xfrm>
            <a:off x="2381488" y="195298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pitchFamily="34" charset="0"/>
                <a:ea typeface="Outfit" pitchFamily="34" charset="-122"/>
                <a:cs typeface="Outfit" pitchFamily="34" charset="-120"/>
              </a:rPr>
              <a:t>HTML Parsing</a:t>
            </a:r>
            <a:endParaRPr lang="en-US" sz="2200" dirty="0"/>
          </a:p>
        </p:txBody>
      </p:sp>
      <p:sp>
        <p:nvSpPr>
          <p:cNvPr id="9" name="Text 6"/>
          <p:cNvSpPr/>
          <p:nvPr/>
        </p:nvSpPr>
        <p:spPr>
          <a:xfrm>
            <a:off x="2381488" y="2443401"/>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browser reads the HTML source code and creates a Document Object Model (DOM) tree, representing the structure and content of the webpage.</a:t>
            </a:r>
            <a:endParaRPr lang="en-US" sz="1750" dirty="0"/>
          </a:p>
        </p:txBody>
      </p:sp>
      <p:sp>
        <p:nvSpPr>
          <p:cNvPr id="10" name="Shape 7"/>
          <p:cNvSpPr/>
          <p:nvPr/>
        </p:nvSpPr>
        <p:spPr>
          <a:xfrm>
            <a:off x="1358622" y="4480798"/>
            <a:ext cx="793790" cy="30480"/>
          </a:xfrm>
          <a:prstGeom prst="roundRect">
            <a:avLst>
              <a:gd name="adj" fmla="val 312558"/>
            </a:avLst>
          </a:prstGeom>
          <a:solidFill>
            <a:srgbClr val="BDB8DF"/>
          </a:solidFill>
          <a:ln/>
        </p:spPr>
      </p:sp>
      <p:sp>
        <p:nvSpPr>
          <p:cNvPr id="11" name="Shape 8"/>
          <p:cNvSpPr/>
          <p:nvPr/>
        </p:nvSpPr>
        <p:spPr>
          <a:xfrm>
            <a:off x="878800" y="4240887"/>
            <a:ext cx="510302" cy="510302"/>
          </a:xfrm>
          <a:prstGeom prst="roundRect">
            <a:avLst>
              <a:gd name="adj" fmla="val 18669"/>
            </a:avLst>
          </a:prstGeom>
          <a:solidFill>
            <a:srgbClr val="E9E6FA"/>
          </a:solidFill>
          <a:ln w="7620">
            <a:solidFill>
              <a:srgbClr val="BDB8DF"/>
            </a:solidFill>
            <a:prstDash val="solid"/>
          </a:ln>
        </p:spPr>
      </p:sp>
      <p:sp>
        <p:nvSpPr>
          <p:cNvPr id="12" name="Text 9"/>
          <p:cNvSpPr/>
          <p:nvPr/>
        </p:nvSpPr>
        <p:spPr>
          <a:xfrm>
            <a:off x="1035963" y="4325898"/>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pitchFamily="34" charset="0"/>
                <a:ea typeface="Outfit" pitchFamily="34" charset="-122"/>
                <a:cs typeface="Outfit" pitchFamily="34" charset="-120"/>
              </a:rPr>
              <a:t>2</a:t>
            </a:r>
            <a:endParaRPr lang="en-US" sz="2650" dirty="0"/>
          </a:p>
        </p:txBody>
      </p:sp>
      <p:sp>
        <p:nvSpPr>
          <p:cNvPr id="13" name="Text 10"/>
          <p:cNvSpPr/>
          <p:nvPr/>
        </p:nvSpPr>
        <p:spPr>
          <a:xfrm>
            <a:off x="2381488" y="42125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pitchFamily="34" charset="0"/>
                <a:ea typeface="Outfit" pitchFamily="34" charset="-122"/>
                <a:cs typeface="Outfit" pitchFamily="34" charset="-120"/>
              </a:rPr>
              <a:t>CSS Parsing</a:t>
            </a:r>
            <a:endParaRPr lang="en-US" sz="2200" dirty="0"/>
          </a:p>
        </p:txBody>
      </p:sp>
      <p:sp>
        <p:nvSpPr>
          <p:cNvPr id="14" name="Text 11"/>
          <p:cNvSpPr/>
          <p:nvPr/>
        </p:nvSpPr>
        <p:spPr>
          <a:xfrm>
            <a:off x="2381488" y="4702969"/>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browser reads the CSS code and applies the styles to the DOM elements, defining their appearance and layout.</a:t>
            </a:r>
            <a:endParaRPr lang="en-US" sz="1750" dirty="0"/>
          </a:p>
        </p:txBody>
      </p:sp>
      <p:sp>
        <p:nvSpPr>
          <p:cNvPr id="15" name="Shape 12"/>
          <p:cNvSpPr/>
          <p:nvPr/>
        </p:nvSpPr>
        <p:spPr>
          <a:xfrm>
            <a:off x="1358622" y="6377464"/>
            <a:ext cx="793790" cy="30480"/>
          </a:xfrm>
          <a:prstGeom prst="roundRect">
            <a:avLst>
              <a:gd name="adj" fmla="val 312558"/>
            </a:avLst>
          </a:prstGeom>
          <a:solidFill>
            <a:srgbClr val="BDB8DF"/>
          </a:solidFill>
          <a:ln/>
        </p:spPr>
      </p:sp>
      <p:sp>
        <p:nvSpPr>
          <p:cNvPr id="16" name="Shape 13"/>
          <p:cNvSpPr/>
          <p:nvPr/>
        </p:nvSpPr>
        <p:spPr>
          <a:xfrm>
            <a:off x="878800" y="6137553"/>
            <a:ext cx="510302" cy="510302"/>
          </a:xfrm>
          <a:prstGeom prst="roundRect">
            <a:avLst>
              <a:gd name="adj" fmla="val 18669"/>
            </a:avLst>
          </a:prstGeom>
          <a:solidFill>
            <a:srgbClr val="E9E6FA"/>
          </a:solidFill>
          <a:ln w="7620">
            <a:solidFill>
              <a:srgbClr val="BDB8DF"/>
            </a:solidFill>
            <a:prstDash val="solid"/>
          </a:ln>
        </p:spPr>
      </p:sp>
      <p:sp>
        <p:nvSpPr>
          <p:cNvPr id="17" name="Text 14"/>
          <p:cNvSpPr/>
          <p:nvPr/>
        </p:nvSpPr>
        <p:spPr>
          <a:xfrm>
            <a:off x="1037153" y="6222563"/>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pitchFamily="34" charset="0"/>
                <a:ea typeface="Outfit" pitchFamily="34" charset="-122"/>
                <a:cs typeface="Outfit" pitchFamily="34" charset="-120"/>
              </a:rPr>
              <a:t>3</a:t>
            </a:r>
            <a:endParaRPr lang="en-US" sz="2650" dirty="0"/>
          </a:p>
        </p:txBody>
      </p:sp>
      <p:sp>
        <p:nvSpPr>
          <p:cNvPr id="18" name="Text 15"/>
          <p:cNvSpPr/>
          <p:nvPr/>
        </p:nvSpPr>
        <p:spPr>
          <a:xfrm>
            <a:off x="2381488" y="61092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pitchFamily="34" charset="0"/>
                <a:ea typeface="Outfit" pitchFamily="34" charset="-122"/>
                <a:cs typeface="Outfit" pitchFamily="34" charset="-120"/>
              </a:rPr>
              <a:t>Rendering</a:t>
            </a:r>
            <a:endParaRPr lang="en-US" sz="2200" dirty="0"/>
          </a:p>
        </p:txBody>
      </p:sp>
      <p:sp>
        <p:nvSpPr>
          <p:cNvPr id="19" name="Text 16"/>
          <p:cNvSpPr/>
          <p:nvPr/>
        </p:nvSpPr>
        <p:spPr>
          <a:xfrm>
            <a:off x="2381488" y="6599634"/>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browser combines the DOM and CSS styles to render the webpage visually, displaying it in the browser window.</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5330" y="678418"/>
            <a:ext cx="7673340" cy="1313259"/>
          </a:xfrm>
          <a:prstGeom prst="rect">
            <a:avLst/>
          </a:prstGeom>
          <a:noFill/>
          <a:ln/>
        </p:spPr>
        <p:txBody>
          <a:bodyPr wrap="square" lIns="0" tIns="0" rIns="0" bIns="0" rtlCol="0" anchor="t"/>
          <a:lstStyle/>
          <a:p>
            <a:pPr marL="0" indent="0">
              <a:lnSpc>
                <a:spcPts val="5150"/>
              </a:lnSpc>
              <a:buNone/>
            </a:pPr>
            <a:r>
              <a:rPr lang="en-US" sz="4100" b="1" dirty="0">
                <a:solidFill>
                  <a:srgbClr val="231971"/>
                </a:solidFill>
                <a:latin typeface="Outfit" pitchFamily="34" charset="0"/>
                <a:ea typeface="Outfit" pitchFamily="34" charset="-122"/>
                <a:cs typeface="Outfit" pitchFamily="34" charset="-120"/>
              </a:rPr>
              <a:t>Implementing the Rendering Engine</a:t>
            </a:r>
            <a:endParaRPr lang="en-US" sz="4100" dirty="0"/>
          </a:p>
        </p:txBody>
      </p:sp>
      <p:pic>
        <p:nvPicPr>
          <p:cNvPr id="4" name="Image 1" descr="preencoded.png"/>
          <p:cNvPicPr>
            <a:picLocks noChangeAspect="1"/>
          </p:cNvPicPr>
          <p:nvPr/>
        </p:nvPicPr>
        <p:blipFill>
          <a:blip r:embed="rId4"/>
          <a:stretch>
            <a:fillRect/>
          </a:stretch>
        </p:blipFill>
        <p:spPr>
          <a:xfrm>
            <a:off x="735330" y="2306717"/>
            <a:ext cx="1050488" cy="1882973"/>
          </a:xfrm>
          <a:prstGeom prst="rect">
            <a:avLst/>
          </a:prstGeom>
        </p:spPr>
      </p:pic>
      <p:sp>
        <p:nvSpPr>
          <p:cNvPr id="5" name="Text 1"/>
          <p:cNvSpPr/>
          <p:nvPr/>
        </p:nvSpPr>
        <p:spPr>
          <a:xfrm>
            <a:off x="2100858" y="2516743"/>
            <a:ext cx="2626162" cy="328255"/>
          </a:xfrm>
          <a:prstGeom prst="rect">
            <a:avLst/>
          </a:prstGeom>
          <a:noFill/>
          <a:ln/>
        </p:spPr>
        <p:txBody>
          <a:bodyPr wrap="none" lIns="0" tIns="0" rIns="0" bIns="0" rtlCol="0" anchor="t"/>
          <a:lstStyle/>
          <a:p>
            <a:pPr marL="0" indent="0" algn="l">
              <a:lnSpc>
                <a:spcPts val="2550"/>
              </a:lnSpc>
              <a:buNone/>
            </a:pPr>
            <a:r>
              <a:rPr lang="en-US" sz="2050" b="1" dirty="0">
                <a:solidFill>
                  <a:srgbClr val="2A2742"/>
                </a:solidFill>
                <a:latin typeface="Outfit" pitchFamily="34" charset="0"/>
                <a:ea typeface="Outfit" pitchFamily="34" charset="-122"/>
                <a:cs typeface="Outfit" pitchFamily="34" charset="-120"/>
              </a:rPr>
              <a:t>Layout</a:t>
            </a:r>
            <a:endParaRPr lang="en-US" sz="2050" dirty="0"/>
          </a:p>
        </p:txBody>
      </p:sp>
      <p:sp>
        <p:nvSpPr>
          <p:cNvPr id="6" name="Text 2"/>
          <p:cNvSpPr/>
          <p:nvPr/>
        </p:nvSpPr>
        <p:spPr>
          <a:xfrm>
            <a:off x="2100858" y="2970967"/>
            <a:ext cx="6307812" cy="1008698"/>
          </a:xfrm>
          <a:prstGeom prst="rect">
            <a:avLst/>
          </a:prstGeom>
          <a:noFill/>
          <a:ln/>
        </p:spPr>
        <p:txBody>
          <a:bodyPr wrap="square" lIns="0" tIns="0" rIns="0" bIns="0" rtlCol="0" anchor="t"/>
          <a:lstStyle/>
          <a:p>
            <a:pPr marL="0" indent="0" algn="l">
              <a:lnSpc>
                <a:spcPts val="2600"/>
              </a:lnSpc>
              <a:buNone/>
            </a:pPr>
            <a:r>
              <a:rPr lang="en-US" sz="1650" dirty="0">
                <a:solidFill>
                  <a:srgbClr val="2A2742"/>
                </a:solidFill>
                <a:latin typeface="Arimo" pitchFamily="34" charset="0"/>
                <a:ea typeface="Arimo" pitchFamily="34" charset="-122"/>
                <a:cs typeface="Arimo" pitchFamily="34" charset="-120"/>
              </a:rPr>
              <a:t>The rendering engine determines the layout of the web page, placing elements on the screen based on their position, size, and CSS properties.</a:t>
            </a:r>
            <a:endParaRPr lang="en-US" sz="1650" dirty="0"/>
          </a:p>
        </p:txBody>
      </p:sp>
      <p:pic>
        <p:nvPicPr>
          <p:cNvPr id="7" name="Image 2" descr="preencoded.png"/>
          <p:cNvPicPr>
            <a:picLocks noChangeAspect="1"/>
          </p:cNvPicPr>
          <p:nvPr/>
        </p:nvPicPr>
        <p:blipFill>
          <a:blip r:embed="rId5"/>
          <a:stretch>
            <a:fillRect/>
          </a:stretch>
        </p:blipFill>
        <p:spPr>
          <a:xfrm>
            <a:off x="735330" y="4189690"/>
            <a:ext cx="1050488" cy="1680686"/>
          </a:xfrm>
          <a:prstGeom prst="rect">
            <a:avLst/>
          </a:prstGeom>
        </p:spPr>
      </p:pic>
      <p:sp>
        <p:nvSpPr>
          <p:cNvPr id="8" name="Text 3"/>
          <p:cNvSpPr/>
          <p:nvPr/>
        </p:nvSpPr>
        <p:spPr>
          <a:xfrm>
            <a:off x="2100858" y="4399717"/>
            <a:ext cx="2626162" cy="328255"/>
          </a:xfrm>
          <a:prstGeom prst="rect">
            <a:avLst/>
          </a:prstGeom>
          <a:noFill/>
          <a:ln/>
        </p:spPr>
        <p:txBody>
          <a:bodyPr wrap="none" lIns="0" tIns="0" rIns="0" bIns="0" rtlCol="0" anchor="t"/>
          <a:lstStyle/>
          <a:p>
            <a:pPr marL="0" indent="0" algn="l">
              <a:lnSpc>
                <a:spcPts val="2550"/>
              </a:lnSpc>
              <a:buNone/>
            </a:pPr>
            <a:r>
              <a:rPr lang="en-US" sz="2050" b="1" dirty="0">
                <a:solidFill>
                  <a:srgbClr val="2A2742"/>
                </a:solidFill>
                <a:latin typeface="Outfit" pitchFamily="34" charset="0"/>
                <a:ea typeface="Outfit" pitchFamily="34" charset="-122"/>
                <a:cs typeface="Outfit" pitchFamily="34" charset="-120"/>
              </a:rPr>
              <a:t>Painting</a:t>
            </a:r>
            <a:endParaRPr lang="en-US" sz="2050" dirty="0"/>
          </a:p>
        </p:txBody>
      </p:sp>
      <p:sp>
        <p:nvSpPr>
          <p:cNvPr id="9" name="Text 4"/>
          <p:cNvSpPr/>
          <p:nvPr/>
        </p:nvSpPr>
        <p:spPr>
          <a:xfrm>
            <a:off x="2100858" y="4853940"/>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2A2742"/>
                </a:solidFill>
                <a:latin typeface="Arimo" pitchFamily="34" charset="0"/>
                <a:ea typeface="Arimo" pitchFamily="34" charset="-122"/>
                <a:cs typeface="Arimo" pitchFamily="34" charset="-120"/>
              </a:rPr>
              <a:t>The rendering engine paints each element onto the screen, applying colors, fonts, and images according to the CSS styles.</a:t>
            </a:r>
            <a:endParaRPr lang="en-US" sz="1650" dirty="0"/>
          </a:p>
        </p:txBody>
      </p:sp>
      <p:pic>
        <p:nvPicPr>
          <p:cNvPr id="10" name="Image 3" descr="preencoded.png"/>
          <p:cNvPicPr>
            <a:picLocks noChangeAspect="1"/>
          </p:cNvPicPr>
          <p:nvPr/>
        </p:nvPicPr>
        <p:blipFill>
          <a:blip r:embed="rId6"/>
          <a:stretch>
            <a:fillRect/>
          </a:stretch>
        </p:blipFill>
        <p:spPr>
          <a:xfrm>
            <a:off x="735330" y="5870377"/>
            <a:ext cx="1050488" cy="1680686"/>
          </a:xfrm>
          <a:prstGeom prst="rect">
            <a:avLst/>
          </a:prstGeom>
        </p:spPr>
      </p:pic>
      <p:sp>
        <p:nvSpPr>
          <p:cNvPr id="11" name="Text 5"/>
          <p:cNvSpPr/>
          <p:nvPr/>
        </p:nvSpPr>
        <p:spPr>
          <a:xfrm>
            <a:off x="2100858" y="6080403"/>
            <a:ext cx="2626162" cy="328255"/>
          </a:xfrm>
          <a:prstGeom prst="rect">
            <a:avLst/>
          </a:prstGeom>
          <a:noFill/>
          <a:ln/>
        </p:spPr>
        <p:txBody>
          <a:bodyPr wrap="none" lIns="0" tIns="0" rIns="0" bIns="0" rtlCol="0" anchor="t"/>
          <a:lstStyle/>
          <a:p>
            <a:pPr marL="0" indent="0" algn="l">
              <a:lnSpc>
                <a:spcPts val="2550"/>
              </a:lnSpc>
              <a:buNone/>
            </a:pPr>
            <a:r>
              <a:rPr lang="en-US" sz="2050" b="1" dirty="0">
                <a:solidFill>
                  <a:srgbClr val="2A2742"/>
                </a:solidFill>
                <a:latin typeface="Outfit" pitchFamily="34" charset="0"/>
                <a:ea typeface="Outfit" pitchFamily="34" charset="-122"/>
                <a:cs typeface="Outfit" pitchFamily="34" charset="-120"/>
              </a:rPr>
              <a:t>Compositing</a:t>
            </a:r>
            <a:endParaRPr lang="en-US" sz="2050" dirty="0"/>
          </a:p>
        </p:txBody>
      </p:sp>
      <p:sp>
        <p:nvSpPr>
          <p:cNvPr id="12" name="Text 6"/>
          <p:cNvSpPr/>
          <p:nvPr/>
        </p:nvSpPr>
        <p:spPr>
          <a:xfrm>
            <a:off x="2100858" y="6534626"/>
            <a:ext cx="6307812" cy="672465"/>
          </a:xfrm>
          <a:prstGeom prst="rect">
            <a:avLst/>
          </a:prstGeom>
          <a:noFill/>
          <a:ln/>
        </p:spPr>
        <p:txBody>
          <a:bodyPr wrap="square" lIns="0" tIns="0" rIns="0" bIns="0" rtlCol="0" anchor="t"/>
          <a:lstStyle/>
          <a:p>
            <a:pPr marL="0" indent="0" algn="l">
              <a:lnSpc>
                <a:spcPts val="2600"/>
              </a:lnSpc>
              <a:buNone/>
            </a:pPr>
            <a:r>
              <a:rPr lang="en-US" sz="1650" dirty="0">
                <a:solidFill>
                  <a:srgbClr val="2A2742"/>
                </a:solidFill>
                <a:latin typeface="Arimo" pitchFamily="34" charset="0"/>
                <a:ea typeface="Arimo" pitchFamily="34" charset="-122"/>
                <a:cs typeface="Arimo" pitchFamily="34" charset="-120"/>
              </a:rPr>
              <a:t>The rendering engine combines the individual elements into a complete image, creating the final display of the webpage.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0429"/>
            <a:ext cx="9115425" cy="702826"/>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231971"/>
                </a:solidFill>
                <a:effectLst/>
                <a:uLnTx/>
                <a:uFillTx/>
                <a:latin typeface="Outfit" pitchFamily="34" charset="0"/>
                <a:ea typeface="Outfit" pitchFamily="34" charset="-122"/>
                <a:cs typeface="Outfit" pitchFamily="34" charset="-120"/>
              </a:rPr>
              <a:t>Key Components and Functionality</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hape 1"/>
          <p:cNvSpPr/>
          <p:nvPr/>
        </p:nvSpPr>
        <p:spPr>
          <a:xfrm>
            <a:off x="787241" y="4723686"/>
            <a:ext cx="506135" cy="506135"/>
          </a:xfrm>
          <a:prstGeom prst="roundRect">
            <a:avLst>
              <a:gd name="adj" fmla="val 18667"/>
            </a:avLst>
          </a:prstGeom>
          <a:solidFill>
            <a:srgbClr val="E9E6FA"/>
          </a:solidFill>
          <a:ln w="7620">
            <a:solidFill>
              <a:srgbClr val="BDB8DF"/>
            </a:solidFill>
            <a:prstDash val="solid"/>
          </a:ln>
        </p:spPr>
      </p:sp>
      <p:sp>
        <p:nvSpPr>
          <p:cNvPr id="5" name="Text 2"/>
          <p:cNvSpPr/>
          <p:nvPr/>
        </p:nvSpPr>
        <p:spPr>
          <a:xfrm>
            <a:off x="974527" y="4807982"/>
            <a:ext cx="131564" cy="337423"/>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1</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1518285" y="4723686"/>
            <a:ext cx="2811899" cy="351472"/>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Rendering Engine</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1518285" y="5210056"/>
            <a:ext cx="5684520" cy="719614"/>
          </a:xfrm>
          <a:prstGeom prst="rect">
            <a:avLst/>
          </a:prstGeom>
          <a:noFill/>
          <a:ln/>
        </p:spPr>
        <p:txBody>
          <a:bodyPr wrap="square" lIns="0" tIns="0" rIns="0" bIns="0" rtlCol="0" anchor="t"/>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This component parses HTML, CSS, and JavaScript to display webpages accurately.</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hape 5"/>
          <p:cNvSpPr/>
          <p:nvPr/>
        </p:nvSpPr>
        <p:spPr>
          <a:xfrm>
            <a:off x="7427714" y="4723686"/>
            <a:ext cx="506135" cy="506135"/>
          </a:xfrm>
          <a:prstGeom prst="roundRect">
            <a:avLst>
              <a:gd name="adj" fmla="val 18667"/>
            </a:avLst>
          </a:prstGeom>
          <a:solidFill>
            <a:srgbClr val="E9E6FA"/>
          </a:solidFill>
          <a:ln w="7620">
            <a:solidFill>
              <a:srgbClr val="BDB8DF"/>
            </a:solidFill>
            <a:prstDash val="solid"/>
          </a:ln>
        </p:spPr>
      </p:sp>
      <p:sp>
        <p:nvSpPr>
          <p:cNvPr id="9" name="Text 6"/>
          <p:cNvSpPr/>
          <p:nvPr/>
        </p:nvSpPr>
        <p:spPr>
          <a:xfrm>
            <a:off x="7583567" y="4807982"/>
            <a:ext cx="194310" cy="337423"/>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2</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8158758" y="4723686"/>
            <a:ext cx="2811899" cy="351472"/>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Network Stack</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8"/>
          <p:cNvSpPr/>
          <p:nvPr/>
        </p:nvSpPr>
        <p:spPr>
          <a:xfrm>
            <a:off x="8158758" y="5210056"/>
            <a:ext cx="5684520" cy="719614"/>
          </a:xfrm>
          <a:prstGeom prst="rect">
            <a:avLst/>
          </a:prstGeom>
          <a:noFill/>
          <a:ln/>
        </p:spPr>
        <p:txBody>
          <a:bodyPr wrap="square" lIns="0" tIns="0" rIns="0" bIns="0" rtlCol="0" anchor="t"/>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It handles communication with web servers to fetch the required resources for webpages.</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Shape 9"/>
          <p:cNvSpPr/>
          <p:nvPr/>
        </p:nvSpPr>
        <p:spPr>
          <a:xfrm>
            <a:off x="787241" y="6407587"/>
            <a:ext cx="506135" cy="506135"/>
          </a:xfrm>
          <a:prstGeom prst="roundRect">
            <a:avLst>
              <a:gd name="adj" fmla="val 18667"/>
            </a:avLst>
          </a:prstGeom>
          <a:solidFill>
            <a:srgbClr val="E9E6FA"/>
          </a:solidFill>
          <a:ln w="7620">
            <a:solidFill>
              <a:srgbClr val="BDB8DF"/>
            </a:solidFill>
            <a:prstDash val="solid"/>
          </a:ln>
        </p:spPr>
      </p:sp>
      <p:sp>
        <p:nvSpPr>
          <p:cNvPr id="13" name="Text 10"/>
          <p:cNvSpPr/>
          <p:nvPr/>
        </p:nvSpPr>
        <p:spPr>
          <a:xfrm>
            <a:off x="944285" y="6491883"/>
            <a:ext cx="191929" cy="337423"/>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3</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1"/>
          <p:cNvSpPr/>
          <p:nvPr/>
        </p:nvSpPr>
        <p:spPr>
          <a:xfrm>
            <a:off x="1518285" y="6407587"/>
            <a:ext cx="2883694" cy="351472"/>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Memory Management</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2"/>
          <p:cNvSpPr/>
          <p:nvPr/>
        </p:nvSpPr>
        <p:spPr>
          <a:xfrm>
            <a:off x="1518285" y="6893957"/>
            <a:ext cx="5684520" cy="719614"/>
          </a:xfrm>
          <a:prstGeom prst="rect">
            <a:avLst/>
          </a:prstGeom>
          <a:noFill/>
          <a:ln/>
        </p:spPr>
        <p:txBody>
          <a:bodyPr wrap="square" lIns="0" tIns="0" rIns="0" bIns="0" rtlCol="0" anchor="t"/>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C++ allows for careful allocation and deallocation of memory, ensuring efficient resource usage.</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hape 13"/>
          <p:cNvSpPr/>
          <p:nvPr/>
        </p:nvSpPr>
        <p:spPr>
          <a:xfrm>
            <a:off x="7427714" y="6407587"/>
            <a:ext cx="506135" cy="506135"/>
          </a:xfrm>
          <a:prstGeom prst="roundRect">
            <a:avLst>
              <a:gd name="adj" fmla="val 18667"/>
            </a:avLst>
          </a:prstGeom>
          <a:solidFill>
            <a:srgbClr val="E9E6FA"/>
          </a:solidFill>
          <a:ln w="7620">
            <a:solidFill>
              <a:srgbClr val="BDB8DF"/>
            </a:solidFill>
            <a:prstDash val="solid"/>
          </a:ln>
        </p:spPr>
      </p:sp>
      <p:sp>
        <p:nvSpPr>
          <p:cNvPr id="17" name="Text 14"/>
          <p:cNvSpPr/>
          <p:nvPr/>
        </p:nvSpPr>
        <p:spPr>
          <a:xfrm>
            <a:off x="7577376" y="6491883"/>
            <a:ext cx="206812" cy="337423"/>
          </a:xfrm>
          <a:prstGeom prst="rect">
            <a:avLst/>
          </a:prstGeom>
          <a:noFill/>
          <a:ln/>
        </p:spPr>
        <p:txBody>
          <a:bodyPr wrap="none" lIns="0" tIns="0" rIns="0" bIns="0" rtlCol="0" anchor="t"/>
          <a:lstStyle/>
          <a:p>
            <a:pPr marL="0" marR="0" lvl="0" indent="0" algn="ctr" defTabSz="914400" rtl="0" eaLnBrk="1" fontAlgn="auto" latinLnBrk="0" hangingPunct="1">
              <a:lnSpc>
                <a:spcPts val="2650"/>
              </a:lnSpc>
              <a:spcBef>
                <a:spcPts val="0"/>
              </a:spcBef>
              <a:spcAft>
                <a:spcPts val="0"/>
              </a:spcAft>
              <a:buClrTx/>
              <a:buSzTx/>
              <a:buFontTx/>
              <a:buNone/>
              <a:tabLst/>
              <a:defRPr/>
            </a:pPr>
            <a:r>
              <a:rPr kumimoji="0" lang="en-US" sz="265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4</a:t>
            </a:r>
            <a:endParaRPr kumimoji="0" lang="en-US" sz="26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5"/>
          <p:cNvSpPr/>
          <p:nvPr/>
        </p:nvSpPr>
        <p:spPr>
          <a:xfrm>
            <a:off x="8158758" y="6407587"/>
            <a:ext cx="2811899" cy="351472"/>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A2742"/>
                </a:solidFill>
                <a:effectLst/>
                <a:uLnTx/>
                <a:uFillTx/>
                <a:latin typeface="Outfit" pitchFamily="34" charset="0"/>
                <a:ea typeface="Outfit" pitchFamily="34" charset="-122"/>
                <a:cs typeface="Outfit" pitchFamily="34" charset="-120"/>
              </a:rPr>
              <a:t>User Interface</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6"/>
          <p:cNvSpPr/>
          <p:nvPr/>
        </p:nvSpPr>
        <p:spPr>
          <a:xfrm>
            <a:off x="8158758" y="6893957"/>
            <a:ext cx="5684520" cy="719614"/>
          </a:xfrm>
          <a:prstGeom prst="rect">
            <a:avLst/>
          </a:prstGeom>
          <a:noFill/>
          <a:ln/>
        </p:spPr>
        <p:txBody>
          <a:bodyPr wrap="square" lIns="0" tIns="0" rIns="0" bIns="0" rtlCol="0" anchor="t"/>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This provides the interface for user interaction, including the address bar, tabs, and navigation controls.</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3B9D4-7A30-55E8-4F1E-A9D55C99501F}"/>
              </a:ext>
            </a:extLst>
          </p:cNvPr>
          <p:cNvPicPr>
            <a:picLocks noChangeAspect="1"/>
          </p:cNvPicPr>
          <p:nvPr/>
        </p:nvPicPr>
        <p:blipFill>
          <a:blip r:embed="rId2"/>
          <a:stretch>
            <a:fillRect/>
          </a:stretch>
        </p:blipFill>
        <p:spPr>
          <a:xfrm>
            <a:off x="893853" y="1063375"/>
            <a:ext cx="10469366" cy="6739847"/>
          </a:xfrm>
          <a:prstGeom prst="rect">
            <a:avLst/>
          </a:prstGeom>
        </p:spPr>
      </p:pic>
      <p:sp>
        <p:nvSpPr>
          <p:cNvPr id="3" name="TextBox 2">
            <a:extLst>
              <a:ext uri="{FF2B5EF4-FFF2-40B4-BE49-F238E27FC236}">
                <a16:creationId xmlns:a16="http://schemas.microsoft.com/office/drawing/2014/main" id="{D2AECE84-F440-26C9-1560-A96443B71FD7}"/>
              </a:ext>
            </a:extLst>
          </p:cNvPr>
          <p:cNvSpPr txBox="1"/>
          <p:nvPr/>
        </p:nvSpPr>
        <p:spPr>
          <a:xfrm>
            <a:off x="4592548" y="313899"/>
            <a:ext cx="2876764" cy="369332"/>
          </a:xfrm>
          <a:prstGeom prst="rect">
            <a:avLst/>
          </a:prstGeom>
          <a:noFill/>
        </p:spPr>
        <p:txBody>
          <a:bodyPr wrap="square" rtlCol="0">
            <a:spAutoFit/>
          </a:bodyPr>
          <a:lstStyle/>
          <a:p>
            <a:r>
              <a:rPr lang="en-IN" dirty="0"/>
              <a:t>WEB BROWSER </a:t>
            </a:r>
          </a:p>
        </p:txBody>
      </p:sp>
    </p:spTree>
    <p:extLst>
      <p:ext uri="{BB962C8B-B14F-4D97-AF65-F5344CB8AC3E}">
        <p14:creationId xmlns:p14="http://schemas.microsoft.com/office/powerpoint/2010/main" val="3286801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8869"/>
            <a:ext cx="7078147"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pitchFamily="34" charset="0"/>
                <a:ea typeface="Outfit" pitchFamily="34" charset="-122"/>
                <a:cs typeface="Outfit" pitchFamily="34" charset="-120"/>
              </a:rPr>
              <a:t>Handling User Interactions</a:t>
            </a:r>
            <a:endParaRPr lang="en-US" sz="4450" dirty="0"/>
          </a:p>
        </p:txBody>
      </p:sp>
      <p:sp>
        <p:nvSpPr>
          <p:cNvPr id="4" name="Shape 1"/>
          <p:cNvSpPr/>
          <p:nvPr/>
        </p:nvSpPr>
        <p:spPr>
          <a:xfrm>
            <a:off x="6280190" y="2477810"/>
            <a:ext cx="3664863" cy="2410897"/>
          </a:xfrm>
          <a:prstGeom prst="roundRect">
            <a:avLst>
              <a:gd name="adj" fmla="val 3952"/>
            </a:avLst>
          </a:prstGeom>
          <a:solidFill>
            <a:srgbClr val="E9E6FA"/>
          </a:solidFill>
          <a:ln w="7620">
            <a:solidFill>
              <a:srgbClr val="BDB8DF"/>
            </a:solidFill>
            <a:prstDash val="solid"/>
          </a:ln>
        </p:spPr>
      </p:sp>
      <p:sp>
        <p:nvSpPr>
          <p:cNvPr id="5" name="Text 2"/>
          <p:cNvSpPr/>
          <p:nvPr/>
        </p:nvSpPr>
        <p:spPr>
          <a:xfrm>
            <a:off x="6514624" y="271224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pitchFamily="34" charset="0"/>
                <a:ea typeface="Outfit" pitchFamily="34" charset="-122"/>
                <a:cs typeface="Outfit" pitchFamily="34" charset="-120"/>
              </a:rPr>
              <a:t>Mouse Events</a:t>
            </a:r>
            <a:endParaRPr lang="en-US" sz="2200" dirty="0"/>
          </a:p>
        </p:txBody>
      </p:sp>
      <p:sp>
        <p:nvSpPr>
          <p:cNvPr id="6" name="Text 3"/>
          <p:cNvSpPr/>
          <p:nvPr/>
        </p:nvSpPr>
        <p:spPr>
          <a:xfrm>
            <a:off x="6514624" y="320266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browser responds to mouse clicks, double-clicks, hover events, and scrolling actions.</a:t>
            </a:r>
            <a:endParaRPr lang="en-US" sz="1750" dirty="0"/>
          </a:p>
        </p:txBody>
      </p:sp>
      <p:sp>
        <p:nvSpPr>
          <p:cNvPr id="7" name="Shape 4"/>
          <p:cNvSpPr/>
          <p:nvPr/>
        </p:nvSpPr>
        <p:spPr>
          <a:xfrm>
            <a:off x="10171867" y="2477810"/>
            <a:ext cx="3664863" cy="2410897"/>
          </a:xfrm>
          <a:prstGeom prst="roundRect">
            <a:avLst>
              <a:gd name="adj" fmla="val 3952"/>
            </a:avLst>
          </a:prstGeom>
          <a:solidFill>
            <a:srgbClr val="E9E6FA"/>
          </a:solidFill>
          <a:ln w="7620">
            <a:solidFill>
              <a:srgbClr val="BDB8DF"/>
            </a:solidFill>
            <a:prstDash val="solid"/>
          </a:ln>
        </p:spPr>
      </p:sp>
      <p:sp>
        <p:nvSpPr>
          <p:cNvPr id="8" name="Text 5"/>
          <p:cNvSpPr/>
          <p:nvPr/>
        </p:nvSpPr>
        <p:spPr>
          <a:xfrm>
            <a:off x="10406301" y="271224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pitchFamily="34" charset="0"/>
                <a:ea typeface="Outfit" pitchFamily="34" charset="-122"/>
                <a:cs typeface="Outfit" pitchFamily="34" charset="-120"/>
              </a:rPr>
              <a:t>Keyboard Events</a:t>
            </a:r>
            <a:endParaRPr lang="en-US" sz="2200" dirty="0"/>
          </a:p>
        </p:txBody>
      </p:sp>
      <p:sp>
        <p:nvSpPr>
          <p:cNvPr id="9" name="Text 6"/>
          <p:cNvSpPr/>
          <p:nvPr/>
        </p:nvSpPr>
        <p:spPr>
          <a:xfrm>
            <a:off x="10406301" y="3202662"/>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browser handles key presses for navigation, typing in input fields, and other interactive elements.</a:t>
            </a:r>
            <a:endParaRPr lang="en-US" sz="1750" dirty="0"/>
          </a:p>
        </p:txBody>
      </p:sp>
      <p:sp>
        <p:nvSpPr>
          <p:cNvPr id="10" name="Shape 7"/>
          <p:cNvSpPr/>
          <p:nvPr/>
        </p:nvSpPr>
        <p:spPr>
          <a:xfrm>
            <a:off x="6280190" y="5115520"/>
            <a:ext cx="7556421" cy="1685092"/>
          </a:xfrm>
          <a:prstGeom prst="roundRect">
            <a:avLst>
              <a:gd name="adj" fmla="val 5654"/>
            </a:avLst>
          </a:prstGeom>
          <a:solidFill>
            <a:srgbClr val="E9E6FA"/>
          </a:solidFill>
          <a:ln w="7620">
            <a:solidFill>
              <a:srgbClr val="BDB8DF"/>
            </a:solidFill>
            <a:prstDash val="solid"/>
          </a:ln>
        </p:spPr>
      </p:sp>
      <p:sp>
        <p:nvSpPr>
          <p:cNvPr id="11" name="Text 8"/>
          <p:cNvSpPr/>
          <p:nvPr/>
        </p:nvSpPr>
        <p:spPr>
          <a:xfrm>
            <a:off x="6514624" y="534995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pitchFamily="34" charset="0"/>
                <a:ea typeface="Outfit" pitchFamily="34" charset="-122"/>
                <a:cs typeface="Outfit" pitchFamily="34" charset="-120"/>
              </a:rPr>
              <a:t>DOM Manipulation</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User interactions can modify the DOM, leading to changes in the layout, content, and appearance of the webpage.</a:t>
            </a:r>
            <a:endParaRPr lang="en-US" sz="1750"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TotalTime>
  <Words>1141</Words>
  <Application>Microsoft Office PowerPoint</Application>
  <PresentationFormat>Custom</PresentationFormat>
  <Paragraphs>130</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Times New Roman</vt:lpstr>
      <vt:lpstr>Arimo</vt:lpstr>
      <vt:lpstr>Wingdings 3</vt:lpstr>
      <vt:lpstr>Arial</vt:lpstr>
      <vt:lpstr>Trebuchet MS</vt:lpstr>
      <vt:lpstr>Calibri</vt:lpstr>
      <vt:lpstr>Outfit</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Ashwin Suncoo</cp:lastModifiedBy>
  <cp:revision>3</cp:revision>
  <dcterms:created xsi:type="dcterms:W3CDTF">2024-09-23T05:06:12Z</dcterms:created>
  <dcterms:modified xsi:type="dcterms:W3CDTF">2024-09-23T06:59:53Z</dcterms:modified>
</cp:coreProperties>
</file>